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7" r:id="rId2"/>
    <p:sldId id="265" r:id="rId3"/>
    <p:sldId id="256" r:id="rId4"/>
    <p:sldId id="259" r:id="rId5"/>
    <p:sldId id="261" r:id="rId6"/>
    <p:sldId id="268" r:id="rId7"/>
    <p:sldId id="269" r:id="rId8"/>
    <p:sldId id="263" r:id="rId9"/>
    <p:sldId id="262" r:id="rId10"/>
    <p:sldId id="264" r:id="rId11"/>
    <p:sldId id="258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660"/>
  </p:normalViewPr>
  <p:slideViewPr>
    <p:cSldViewPr>
      <p:cViewPr>
        <p:scale>
          <a:sx n="50" d="100"/>
          <a:sy n="50" d="100"/>
        </p:scale>
        <p:origin x="-195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trek.rv.ua/news/u_rivnomu_obgovoryly_zahyst_prav_lyudey_z_invalidnistyu_229879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niverse.zp.ua/?P=1452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zaxid.net/lyudi_z_invalidnistyu_na_spetsialnih_vizkah_pidkoryat_goverlu_n142717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ua/search?q=%D0%BB%D1%8E%D0%B4%D0%B8+%D0%B7+%D1%96%D0%BD%D0%B2%D0%B0%D0%BB%D1%96%D0%B4%D0%BD%D1%96%D1%81%D1%82%D1%8E&amp;hl=ru&amp;sxsrf=ALeKk01POawrj48VexMRyMQbc4GzjHWrEQ:1583082372185&amp;source=lnms&amp;tbm=isch&amp;sa=X&amp;ved=2ahUKEwi70caz4fnnAhVBx4sKHaTkAyYQ_AUoAXoECA0QAw&amp;biw=1366&amp;bih=625#imgrc=tvp5zYhwGZlf3M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2858" y="404664"/>
            <a:ext cx="8458200" cy="1222375"/>
          </a:xfrm>
        </p:spPr>
        <p:txBody>
          <a:bodyPr/>
          <a:lstStyle/>
          <a:p>
            <a:pPr algn="ctr"/>
            <a:r>
              <a:rPr lang="uk-UA" b="1" dirty="0" smtClean="0">
                <a:latin typeface="Bookman Old Style" panose="02050604050505020204" pitchFamily="18" charset="0"/>
              </a:rPr>
              <a:t>Людські  можливості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4" name="AutoShape 2" descr="https://img2.pngindir.com/20180514/pwq/kisspng-special-education-special-needs-elementary-school-5af9b29dd2ee38.7043969415263136298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https://springfieldgame.com/wp-content/uploads/2016/10/special_needs-banner-1080x67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1567883"/>
            <a:ext cx="7919665" cy="4949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tumn Colo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1" y="0"/>
            <a:ext cx="4912267" cy="688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881470" y="157893"/>
            <a:ext cx="456227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Їм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потрібна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наша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допомога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!</a:t>
            </a:r>
            <a:endParaRPr lang="ru-RU" sz="4000" b="1" cap="all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AutoShape 2" descr="https://ibuh.info/wp-content/uploads/2017/01/in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https://avatars.mds.yandex.net/get-zen_doc/1582279/pub_5de62c4dbd639600b0b40e5c_5de62c5534808200b02f0674/scale_12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18" y="3752913"/>
            <a:ext cx="4259081" cy="2988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4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6266"/>
          <a:stretch/>
        </p:blipFill>
        <p:spPr>
          <a:xfrm>
            <a:off x="4499992" y="31492"/>
            <a:ext cx="4630366" cy="6826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93097"/>
            <a:ext cx="4541733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" y="1970484"/>
            <a:ext cx="4512017" cy="2534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34" y="31492"/>
            <a:ext cx="456227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Вони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хочуть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повноцінно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жити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!</a:t>
            </a:r>
            <a:endParaRPr lang="ru-RU" sz="4000" b="1" cap="all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9"/>
            <a:ext cx="9144000" cy="683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6439"/>
            <a:ext cx="903649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І якщо ти хоч чимось можеш допомогти – </a:t>
            </a:r>
            <a:r>
              <a:rPr lang="uk-UA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обов</a:t>
            </a:r>
            <a:r>
              <a:rPr lang="en-US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’</a:t>
            </a:r>
            <a:r>
              <a:rPr lang="uk-UA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язково</a:t>
            </a:r>
            <a:r>
              <a:rPr lang="uk-UA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зроби це! </a:t>
            </a:r>
            <a:endParaRPr lang="uk-UA" sz="4000" b="1" cap="all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488668"/>
            <a:ext cx="373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q-AL" dirty="0"/>
              <a:t>https://www.freepng.ru/png-dt4wfs/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8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……</a:t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854" y="2132856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 algn="ctr">
              <a:buNone/>
            </a:pPr>
            <a:endParaRPr lang="uk-UA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Той наймудріший, хто найдужче любить життя. </a:t>
            </a:r>
          </a:p>
          <a:p>
            <a:pPr marL="0" indent="0" algn="ctr">
              <a:buNone/>
            </a:pPr>
            <a:endParaRPr lang="uk-UA" sz="4400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Вмій і ти цінувати його!</a:t>
            </a:r>
            <a:endParaRPr lang="uk-UA" sz="4400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6" y="18444"/>
            <a:ext cx="9144000" cy="3353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2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" y="5427929"/>
            <a:ext cx="9143999" cy="147732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Часто людей з інвалідністю зображають як касту недоторканих: їх або жаліють, або надмірно </a:t>
            </a:r>
            <a:r>
              <a:rPr lang="uk-UA" b="1" dirty="0" smtClean="0">
                <a:solidFill>
                  <a:schemeClr val="bg1"/>
                </a:solidFill>
              </a:rPr>
              <a:t>героїзують, а інколи, навіть, цькують. </a:t>
            </a:r>
            <a:r>
              <a:rPr lang="uk-UA" b="1" dirty="0">
                <a:solidFill>
                  <a:schemeClr val="bg1"/>
                </a:solidFill>
              </a:rPr>
              <a:t>Ще півстоліття тому людину з інвалідністю найчастіше сприймали як «хвору» та вічного «пацієнта» лікарень, безпорадного й залежного </a:t>
            </a:r>
            <a:r>
              <a:rPr lang="uk-UA" b="1" dirty="0" smtClean="0">
                <a:solidFill>
                  <a:schemeClr val="bg1"/>
                </a:solidFill>
              </a:rPr>
              <a:t>від інших.</a:t>
            </a:r>
          </a:p>
          <a:p>
            <a:pPr algn="ctr"/>
            <a:r>
              <a:rPr lang="uk-UA" b="1" cap="all" dirty="0" smtClean="0">
                <a:solidFill>
                  <a:schemeClr val="bg1"/>
                </a:solidFill>
              </a:rPr>
              <a:t> Прийшов час  ламати стереотипи! </a:t>
            </a:r>
            <a:endParaRPr lang="uk-UA" b="1" cap="all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" y="5044534"/>
            <a:ext cx="3779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https://radiotrek.rv.ua/news/u_rivnomu_obgovoryly_zahyst_prav_lyudey_z_invalidnistyu_229879.html</a:t>
            </a:r>
            <a:endParaRPr lang="uk-UA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1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01628" cy="3394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96" y="-1"/>
            <a:ext cx="4508104" cy="3394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48245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5113"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Людей з обмеженими можливостями роблять «</a:t>
            </a:r>
            <a:r>
              <a:rPr lang="uk-UA" sz="2000" b="1" cap="all" dirty="0" smtClean="0">
                <a:latin typeface="Times New Roman" pitchFamily="18" charset="0"/>
                <a:cs typeface="Times New Roman" pitchFamily="18" charset="0"/>
              </a:rPr>
              <a:t>Інвалідами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бар’єри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— стереотипи й судження щодо людей з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інвалідністю, інституційні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бар’єри, пов’язані з законами та політикою, економічні бар’єри, а також бар’єри навколишнього середовища, такі як фізична недоступність, обмеження в інформації та комунікації. Бар’єри породжують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дискримінацію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виключають із суспільного життя та ставлять осіб з інвалідністю у становище, що принижує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їх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гідність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. Це суттєва проблема не лише нашого міста, але і України в цілому. Нажаль, наша інфраструктура та суспільний устрій влаштовані так, що в них обмежені можливості та бажання людей з інвалідністю. Дуже часто вони залишаються заручниками своїх домівок, там проходить більша частина їх життя. 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35896" y="3052185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http://universe.Zp.Ua/?P=14528</a:t>
            </a:r>
            <a:endParaRPr lang="uk-UA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0" y="2921252"/>
            <a:ext cx="463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news/mizhnarodnyy_den_lyudey_z_invalidnistyu_5_urokiv_vid_divchyny_z_osoblyvymy_potrebamy_82436.h </a:t>
            </a:r>
            <a:r>
              <a:rPr lang="en-US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tml</a:t>
            </a:r>
            <a:endParaRPr lang="uk-UA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6893"/>
          <a:stretch/>
        </p:blipFill>
        <p:spPr>
          <a:xfrm>
            <a:off x="43192" y="53165"/>
            <a:ext cx="4869712" cy="3645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" b="6398"/>
          <a:stretch/>
        </p:blipFill>
        <p:spPr>
          <a:xfrm>
            <a:off x="3201425" y="3785652"/>
            <a:ext cx="5868144" cy="2965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0"/>
            <a:ext cx="4139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Нашій державі необхідно брати приклад з європейських країн та Америки. Там людина з обмеженими можливостями є повноцінним членом суспільства: вона користується громадським транспортом, магазинами, спортивними комплексами, повноцінно працює і не відчуває себе залежної від інших. Не існує і суспільного цькування таких людей.</a:t>
            </a:r>
            <a:endParaRPr lang="uk-UA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1534" y="3380125"/>
            <a:ext cx="3131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А у нас у місті лише в минулому році почали облаштовувати перші тротуари для людей, які пересуваються на колясках та облаштували перші одиниці громадського транспорту спеціальним заїздом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237089"/>
            <a:ext cx="474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spreso.tv/news/2019/03/29/z_kvitnya_robotodavci_zobovyazani_oblashtovuvaty_robochi_miscya_dlya_lyudey_z_invalidnistyu</a:t>
            </a:r>
            <a:endParaRPr lang="uk-UA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3374" y="3785652"/>
            <a:ext cx="436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https://zaxid.net/lyudi_z_invalidnistyu_na_spetsialnih_vizkah_pidkoryat_goverlu_n1427170</a:t>
            </a:r>
            <a:endParaRPr lang="uk-UA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480" y="0"/>
            <a:ext cx="36505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 сталося це не тому, що змінився світогляд влади та суспільства, а завдяки численним акціям людей з обмеженими можливостями!</a:t>
            </a:r>
            <a:endParaRPr lang="uk-UA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48" y="142500"/>
            <a:ext cx="4958064" cy="371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47848"/>
            <a:ext cx="3912463" cy="284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43" y="3912932"/>
            <a:ext cx="3898403" cy="292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140">
            <a:off x="948416" y="3689747"/>
            <a:ext cx="4266852" cy="284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713" y="5759516"/>
            <a:ext cx="89915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 «Рух без меж»</a:t>
            </a:r>
          </a:p>
          <a:p>
            <a:pPr algn="ctr"/>
            <a:r>
              <a:rPr lang="ru-RU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Акція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«Право на </a:t>
            </a:r>
            <a:r>
              <a:rPr lang="ru-RU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зручне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пересування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» 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53" y="25587"/>
            <a:ext cx="9211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cap="all" dirty="0">
                <a:solidFill>
                  <a:srgbClr val="FF0000"/>
                </a:solidFill>
                <a:latin typeface="Bookman Old Style" panose="02050604050505020204" pitchFamily="18" charset="0"/>
              </a:rPr>
              <a:t>ФЛЕШМОБ #ТРОТУАРНЕКРАТЕР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684002"/>
            <a:ext cx="4438433" cy="30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r="4097"/>
          <a:stretch/>
        </p:blipFill>
        <p:spPr bwMode="auto">
          <a:xfrm>
            <a:off x="107502" y="3768677"/>
            <a:ext cx="4824538" cy="302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4" b="9576"/>
          <a:stretch/>
        </p:blipFill>
        <p:spPr bwMode="auto">
          <a:xfrm>
            <a:off x="5015482" y="3762770"/>
            <a:ext cx="4020504" cy="301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5"/>
          <a:stretch/>
        </p:blipFill>
        <p:spPr bwMode="auto">
          <a:xfrm>
            <a:off x="4647453" y="684002"/>
            <a:ext cx="4388533" cy="299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541" y="58477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q-AL" dirty="0"/>
              <a:t>https://www.obozrevatel.com/dnipro/city/pod-dneprom-provodyat-masshtabnyij-foto-fleshmob-v-yamah/amp.htm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8" y="753597"/>
            <a:ext cx="9156607" cy="6104404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softEdge rad="3175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453" y="25587"/>
            <a:ext cx="91245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Давайте не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забувати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про </a:t>
            </a:r>
          </a:p>
          <a:p>
            <a:pPr algn="ctr"/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права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всіх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людей!</a:t>
            </a:r>
            <a:endParaRPr lang="ru-RU" sz="4000" b="1" cap="all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2608" y="6304003"/>
            <a:ext cx="9145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itchFamily="18" charset="0"/>
                <a:cs typeface="Times New Roman" pitchFamily="18" charset="0"/>
                <a:hlinkClick r:id="rId3"/>
              </a:rPr>
              <a:t>https://www.google.com.ua/search?q=%D0%BB%D1%8E%D0%B4%D0%B8+%D0%B7+%D1%96%D0%BD%D0%B2%D0%B0%D0%BB%D1%96%D0%B4%D0%BD%D1%96%D1%81%D1%82%D1%8E&amp;hl=ru&amp;sxsrf=ALeKk01POawrj48VexMRyMQbc4GzjHWrEQ:1583082372185&amp;source=lnms&amp;tbm=isch&amp;sa=X&amp;ved=2ahUKEwi70caz4fnnAhVBx4sKHaTkAyYQ_AUoAXoECA0QAw&amp;biw=1366&amp;bih=625#imgrc=tvp5zYhwGZlf3M</a:t>
            </a:r>
            <a:endParaRPr lang="uk-UA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" y="764704"/>
            <a:ext cx="9138180" cy="5817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53" y="25587"/>
            <a:ext cx="91245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Їм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потрібна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4000" b="1" cap="all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Увага</a:t>
            </a:r>
            <a:r>
              <a:rPr lang="ru-RU" sz="4000" b="1" cap="all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!</a:t>
            </a:r>
            <a:endParaRPr lang="ru-RU" sz="4000" b="1" cap="all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396</TotalTime>
  <Words>373</Words>
  <Application>Microsoft Office PowerPoint</Application>
  <PresentationFormat>Экран (4:3)</PresentationFormat>
  <Paragraphs>31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Людські  можливості</vt:lpstr>
      <vt:lpstr>……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Инна</cp:lastModifiedBy>
  <cp:revision>32</cp:revision>
  <dcterms:created xsi:type="dcterms:W3CDTF">2020-02-25T13:15:53Z</dcterms:created>
  <dcterms:modified xsi:type="dcterms:W3CDTF">2020-03-02T12:36:35Z</dcterms:modified>
</cp:coreProperties>
</file>