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77" r:id="rId5"/>
    <p:sldId id="278" r:id="rId6"/>
    <p:sldId id="257" r:id="rId7"/>
    <p:sldId id="279" r:id="rId8"/>
    <p:sldId id="280" r:id="rId9"/>
    <p:sldId id="281" r:id="rId10"/>
    <p:sldId id="283" r:id="rId11"/>
    <p:sldId id="282" r:id="rId12"/>
    <p:sldId id="284" r:id="rId13"/>
    <p:sldId id="285" r:id="rId14"/>
    <p:sldId id="286" r:id="rId15"/>
    <p:sldId id="287" r:id="rId16"/>
    <p:sldId id="289" r:id="rId17"/>
    <p:sldId id="288" r:id="rId18"/>
    <p:sldId id="290" r:id="rId19"/>
    <p:sldId id="292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>
        <p:scale>
          <a:sx n="98" d="100"/>
          <a:sy n="98" d="100"/>
        </p:scale>
        <p:origin x="-16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\Downloads\Klassicheskaya_muzyka-spokoynaya_melodiya_(MP3TON.INFO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ua/images/search?text=%D0%BF%D1%80%D0%B0%D0%B2%D0%B8%D0%BB%D1%8C%D0%BD%D0%B5%20%D1%85%D0%B0%D1%80%D1%87%D1%83%D0%B2%D0%B0%D0%BD%D0%BD%D1%8F%20%D0%BA%D0%BE%D0%BB%D0%BB%D0%B0%D0%B6&amp;from=tabbar&amp;pos=1&amp;img_url=https://static8.depositphotos.com/1009628/895/i/950/depositphotos_8952434-stock-photo-collage.jpg&amp;rpt=simage&amp;rlt_url=https://st3.depositphotos.com/4011313/14158/i/950/depositphotos_141581946-stock-photo-collage-of-different-vegetables-vegetarian.jpg&amp;ogl_url=https://static8.depositphotos.com/1009628/895/i/950/depositphotos_8952434-stock-photo-collag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ua/images/search?text=%D0%AF%D0%BA%D1%96%D1%81%D0%BD%D0%B5%20%D0%BE%D1%81%D0%B2%D1%96%D1%82%D0%BB%D0%B5%D0%BD%D0%BD%D1%8F%20%D1%80%D0%BE%D0%B1%D0%BE%D1%87%D0%BE%D0%B3%D0%BE%20%D0%BC%D1%96%D1%81%D1%86%D1%8F.%20%D0%B7%20%D0%BB%D1%8E%D0%B4%D0%B8%D0%BD%D0%BE%D1%8E&amp;from=tabbar&amp;pos=34&amp;img_url=https://ninetrends.ru/wp-content/uploads/2016/09/Kak-organizovat-svet-v-detskoj-komnate-4.jpg&amp;rpt=simage&amp;rlt_url=https://static.wixstatic.com/media/522b4e_da0eb666aae747ab86627085c7ad916c.jpg_srz_600_407_85_22_0.50_1.20_0.00_jpg_srz&amp;ogl_url=https://ninetrends.ru/wp-content/uploads/2016/09/Kak-organizovat-svet-v-detskoj-komnate-4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andex.ua/images/search?text=%D0%BF%D1%80%D0%B0%D0%B2%D0%B8%D0%BB%D0%B0%20%D0%B1%D0%B5%D0%B7%D0%BF%D0%B5%D1%87%D0%BD%D0%BE%D1%8A%20%D1%80%D0%BE%D0%B1%D0%BE%D1%82%D0%B8%20%D0%B7%20%D0%BA%D0%BE%D0%BC%D0%BF%D1%8E%D1%82%D0%B5%D1%80%D0%BE%D0%BC&amp;from=tabbar&amp;pos=3&amp;img_url=https://image.isu.pub/140927152653-dc6ca5d7b68daf263ab9b5cea6eb48fe/jpg/page_2.jpg&amp;rpt=simag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andex.ua/images/search?text=%D0%B3%D1%8B%D0%BC%D0%BD%D0%B0%D1%81%D1%82%D0%B8%D0%BA%D0%B0%20%D0%B4%D0%BB%D1%8F%20%D0%BE%D1%87%D0%B5%D0%B9&amp;from=tabbar&amp;pos=11&amp;img_url=https://ds04.infourok.ru/uploads/ex/00f8/0002e727-1c568a21/img23.jpg&amp;rpt=sima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andex.ua/images/search?text=%D0%B7%D0%B4%D0%BE%D1%80%D0%BE%D0%B2%D0%B8%D0%B9%20%D1%81%D0%BE%D0%BD%20%D1%82%D0%B0%20%D1%8F%D0%BA%D1%96%D1%81%D0%BD%D0%B8%D0%B9%20%D0%B2%D1%96%D0%B4%D0%BF%D0%BE%D1%87%D0%B8%D0%BD%D0%BE%D0%BA.&amp;from=tabbar&amp;pos=33&amp;img_url=https://ellases.com.ua/files/uploads/Uslugi/Poleznii_stati/Bessonica02.jpg&amp;rpt=simage" TargetMode="Externa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andex.ua/images/search?from=tabbar&amp;text=%D0%91%D0%B5%D1%80%D0%B5%D0%B6%D1%96%D1%82%D1%8C%20%D0%BE%D1%87%D1%96%20%D0%B2%D1%96%D0%B4%20%D1%82%D1%80%D0%B0%D0%B2%D0%BC%20%D1%82%D0%B0%20%D0%BF%D0%BE%D0%BF%D0%B0%D0%B4%D0%B0%D0%BD%D0%BD%D1%8F%20%D1%80%D1%96%D0%B7%D0%BD%D0%B8%D1%85%20%D1%88%D0%BA%D1%96%D0%B4%D0%BB%D0%B8%D0%B2%D0%B8%D1%85%20%D1%80%D0%B5%D1%87%D0%BE%D0%B2%D0%B8%D0%BD!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s://yandex.ua/images/search?text=%D1%81%D0%BB%D0%B5%D0%BF%D1%8B%D0%B5%20%D0%B4%D0%B5%D1%82%D0%B8&amp;from=tabbar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ua/images/search?text=%D1%81%D0%BB%D0%B5%D0%BF%D1%8B%D0%B5%20%D0%B4%D0%B5%D1%82%D0%B8&amp;from=tabbar&amp;pos=34&amp;img_url=https://ic.pics.livejournal.com/shurigin/1370149/7853/7853_original.jpg&amp;rpt=simage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hyperlink" Target="https://yandex.ua/images/search?text=%D0%B1%D1%83%D0%B4%D0%BE%D0%B2%D0%B0%20%D0%BE%D0%BA%D0%B0&amp;from=tabbar&amp;pos=1&amp;img_url=https://fc.vseosvita.ua/0001f2-4608/00c.jpg&amp;rpt=simage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ua/images/search?text=%D0%BF%D0%BE%D0%B4%D1%80%D0%B0%D0%B7%D0%BD%D0%B5%D0%BD%D0%BD%D1%8F%20%D0%BE%D1%87%D0%B5%D0%B9&amp;from=tabbar&amp;pos=0&amp;img_url=https://s3.amazonaws.com/einstein-blog-live/uploads/production/images/54517/red_irritated_eye.jpg&amp;rpt=simage" TargetMode="Externa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929066"/>
            <a:ext cx="8062912" cy="17526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Підготувала </a:t>
            </a:r>
            <a:r>
              <a:rPr lang="uk-UA" sz="2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Сподіна</a:t>
            </a:r>
            <a:r>
              <a:rPr lang="uk-UA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О.В.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студентка Криворізького фахового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коледжу економіки та управління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57232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Дивись на 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світ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без 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окулярів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Klassicheskaya_muzyka-spokoynaya_melodiya_(MP3TON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Результатом, таких постійних навантажень є втрата зору.</a:t>
            </a:r>
            <a:endParaRPr lang="ru-RU" sz="2800" dirty="0"/>
          </a:p>
        </p:txBody>
      </p:sp>
      <p:pic>
        <p:nvPicPr>
          <p:cNvPr id="6" name="Содержимое 5" descr="fnDBqWBffm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836" b="8563"/>
          <a:stretch>
            <a:fillRect/>
          </a:stretch>
        </p:blipFill>
        <p:spPr>
          <a:xfrm>
            <a:off x="6215074" y="1902282"/>
            <a:ext cx="2714644" cy="3098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8D7_NihJzk.jpg"/>
          <p:cNvPicPr>
            <a:picLocks noChangeAspect="1"/>
          </p:cNvPicPr>
          <p:nvPr/>
        </p:nvPicPr>
        <p:blipFill>
          <a:blip r:embed="rId4" cstate="print"/>
          <a:srcRect t="7782" b="8562"/>
          <a:stretch>
            <a:fillRect/>
          </a:stretch>
        </p:blipFill>
        <p:spPr>
          <a:xfrm>
            <a:off x="357158" y="1928802"/>
            <a:ext cx="275400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rsjiMlrPpak.jpg"/>
          <p:cNvPicPr>
            <a:picLocks noChangeAspect="1"/>
          </p:cNvPicPr>
          <p:nvPr/>
        </p:nvPicPr>
        <p:blipFill>
          <a:blip r:embed="rId5" cstate="print"/>
          <a:srcRect t="7782" b="8562"/>
          <a:stretch>
            <a:fillRect/>
          </a:stretch>
        </p:blipFill>
        <p:spPr>
          <a:xfrm>
            <a:off x="3286116" y="1928802"/>
            <a:ext cx="275400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464344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В сучасному світі збереження зору не є важливою складовою здоров</a:t>
            </a:r>
            <a:r>
              <a:rPr lang="en-US" sz="2800" dirty="0" smtClean="0">
                <a:ln w="6350">
                  <a:noFill/>
                </a:ln>
                <a:solidFill>
                  <a:schemeClr val="bg1"/>
                </a:solidFill>
              </a:rPr>
              <a:t>’</a:t>
            </a:r>
            <a:r>
              <a:rPr lang="ru-RU" sz="2800" dirty="0" smtClean="0">
                <a:ln w="6350">
                  <a:noFill/>
                </a:ln>
                <a:solidFill>
                  <a:schemeClr val="bg1"/>
                </a:solidFill>
              </a:rPr>
              <a:t>я</a:t>
            </a:r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 самої людини, а даремно! А, чи замислюємось ми, що втрата зору веде до каліцтва? Тому хочу надати Вам декілька порад, щодо профілактики зору:</a:t>
            </a:r>
            <a:endParaRPr lang="ru-RU" sz="28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2017-09-14-a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2438268" cy="3251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3077916_1222940842_1662065787_0d05ce1dd6.jpg"/>
          <p:cNvPicPr>
            <a:picLocks noChangeAspect="1"/>
          </p:cNvPicPr>
          <p:nvPr/>
        </p:nvPicPr>
        <p:blipFill>
          <a:blip r:embed="rId4" cstate="print"/>
          <a:srcRect t="6838" b="28205"/>
          <a:stretch>
            <a:fillRect/>
          </a:stretch>
        </p:blipFill>
        <p:spPr>
          <a:xfrm>
            <a:off x="785786" y="4500570"/>
            <a:ext cx="2605255" cy="225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petsialnyye-ochki-s-bifokalnymi-steklami.jpg"/>
          <p:cNvPicPr>
            <a:picLocks noChangeAspect="1"/>
          </p:cNvPicPr>
          <p:nvPr/>
        </p:nvPicPr>
        <p:blipFill>
          <a:blip r:embed="rId5" cstate="print"/>
          <a:srcRect t="10498" b="23886"/>
          <a:stretch>
            <a:fillRect/>
          </a:stretch>
        </p:blipFill>
        <p:spPr>
          <a:xfrm>
            <a:off x="5715008" y="357166"/>
            <a:ext cx="2898642" cy="2535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208993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/>
            </a:r>
            <a:b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uk-UA" sz="3200" dirty="0" smtClean="0">
                <a:ln w="6350">
                  <a:noFill/>
                </a:ln>
                <a:solidFill>
                  <a:schemeClr val="bg1"/>
                </a:solidFill>
              </a:rPr>
              <a:t>1.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Дотримуйтесь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правильного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харчування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багатого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на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велику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кількість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 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вітамінів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.</a:t>
            </a:r>
            <a:b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</a:br>
            <a:endParaRPr lang="ru-RU" sz="28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fibrasalimentaresgardenou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857364"/>
            <a:ext cx="8286776" cy="4187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628091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Джерело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yandex.ua/images/search?text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/>
            </a:r>
            <a:b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2.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Якісне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освітлення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робочого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місця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/>
          </a:p>
        </p:txBody>
      </p:sp>
      <p:pic>
        <p:nvPicPr>
          <p:cNvPr id="4" name="Рисунок 3" descr="4ef45700555a45dad1b3a5fbdc3312f9.jpg"/>
          <p:cNvPicPr>
            <a:picLocks noChangeAspect="1"/>
          </p:cNvPicPr>
          <p:nvPr/>
        </p:nvPicPr>
        <p:blipFill>
          <a:blip r:embed="rId3"/>
          <a:srcRect r="5434"/>
          <a:stretch>
            <a:fillRect/>
          </a:stretch>
        </p:blipFill>
        <p:spPr>
          <a:xfrm>
            <a:off x="285720" y="1500174"/>
            <a:ext cx="8597325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28652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Джерело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yandex.ua/images/search?text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3.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Потрібно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частіше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знаходитися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b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на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свіжому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повітрі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.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7" name="Рисунок 6" descr="4yZSHmPANQQ.jpg"/>
          <p:cNvPicPr>
            <a:picLocks noChangeAspect="1"/>
          </p:cNvPicPr>
          <p:nvPr/>
        </p:nvPicPr>
        <p:blipFill>
          <a:blip r:embed="rId3"/>
          <a:srcRect t="53221" r="9824"/>
          <a:stretch>
            <a:fillRect/>
          </a:stretch>
        </p:blipFill>
        <p:spPr>
          <a:xfrm>
            <a:off x="4929190" y="1285860"/>
            <a:ext cx="364333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705KE9WxKz0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428596" y="1285860"/>
            <a:ext cx="336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bQMHFi-zxQ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071942"/>
            <a:ext cx="336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gsrydWI7rR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71942"/>
            <a:ext cx="336000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3929058" cy="5233208"/>
          </a:xfrm>
        </p:spPr>
        <p:txBody>
          <a:bodyPr>
            <a:noAutofit/>
          </a:bodyPr>
          <a:lstStyle/>
          <a:p>
            <a:r>
              <a:rPr lang="uk-UA" sz="3200" dirty="0" smtClean="0">
                <a:ln w="6350">
                  <a:noFill/>
                </a:ln>
                <a:solidFill>
                  <a:schemeClr val="bg1"/>
                </a:solidFill>
              </a:rPr>
              <a:t>4.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Під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час письма,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читання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або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роботи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за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комп</a:t>
            </a:r>
            <a:r>
              <a:rPr lang="en-US" sz="3200" dirty="0" smtClean="0">
                <a:ln w="6350">
                  <a:noFill/>
                </a:ln>
                <a:solidFill>
                  <a:schemeClr val="bg1"/>
                </a:solidFill>
              </a:rPr>
              <a:t>’</a:t>
            </a:r>
            <a:r>
              <a:rPr lang="uk-UA" sz="3200" dirty="0" err="1" smtClean="0">
                <a:ln w="6350">
                  <a:noFill/>
                </a:ln>
                <a:solidFill>
                  <a:schemeClr val="bg1"/>
                </a:solidFill>
              </a:rPr>
              <a:t>ютером</a:t>
            </a:r>
            <a:r>
              <a:rPr lang="uk-UA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розміщуватися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за 30-35 см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від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предметів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, за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якими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ви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працюєте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. </a:t>
            </a:r>
            <a:endParaRPr lang="ru-RU" sz="32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 descr="5-kl-rivkind-1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7166"/>
            <a:ext cx="4077982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4293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Джерело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yandex.ua/images/search?text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4287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5.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Відпочивайте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кожні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20-40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хвилин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як моя Вам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порада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виконуйте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ln w="6350">
                  <a:noFill/>
                </a:ln>
                <a:solidFill>
                  <a:schemeClr val="bg1"/>
                </a:solidFill>
              </a:rPr>
              <a:t>гімнастику</a:t>
            </a:r>
            <a:r>
              <a:rPr lang="ru-RU" sz="3200" dirty="0" smtClean="0">
                <a:ln w="6350">
                  <a:noFill/>
                </a:ln>
                <a:solidFill>
                  <a:schemeClr val="bg1"/>
                </a:solidFill>
              </a:rPr>
              <a:t> для очей.</a:t>
            </a:r>
            <a:endParaRPr lang="ru-RU" sz="32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 descr="2676 5070 1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71612"/>
            <a:ext cx="6477045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4293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Джерело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yandex.ua/images/search?text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286908" cy="15898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6. Очам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потрібний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тільки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 здоровий сон та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якісний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відпочинок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.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3" name="Рисунок 2" descr="rebenok-pet-sok-na-plyaz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28" y="3500438"/>
            <a:ext cx="445377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доровый_сон_для_школьника_Выбираем_подушку_и_матрас_Svit-Zdorov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285860"/>
            <a:ext cx="612325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epositphotos_32012467-stock-photo-14-happy-ki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74" y="3500438"/>
            <a:ext cx="417912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429396"/>
            <a:ext cx="9001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Джерело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yandex.ua/images/search?text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7.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Бережіть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очі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від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травм та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попадання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різних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шкідливих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ln w="6350">
                  <a:noFill/>
                </a:ln>
                <a:solidFill>
                  <a:schemeClr val="bg1"/>
                </a:solidFill>
              </a:rPr>
              <a:t>речовин</a:t>
            </a:r>
            <a:r>
              <a:rPr lang="ru-RU" sz="3600" dirty="0" smtClean="0">
                <a:ln w="6350">
                  <a:noFill/>
                </a:ln>
                <a:solidFill>
                  <a:schemeClr val="bg1"/>
                </a:solidFill>
              </a:rPr>
              <a:t>!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3" name="Рисунок 2" descr="glaznie-trav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37" y="1142984"/>
            <a:ext cx="8306398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42939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Джерело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://yandex.ua/images/search?from=tabbar&amp;text</a:t>
            </a:r>
            <a:endParaRPr lang="ru-RU" sz="24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Бережіть свій зір, адже втратити його легко, а повернути практично не можливо!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наш час прогресу, телебачення, розвитку цифрових технологій особливо пильну увагу треба приділяти охороні зору.</a:t>
            </a:r>
            <a:endParaRPr lang="ru-RU" sz="2800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5.jpg"/>
          <p:cNvPicPr>
            <a:picLocks noGrp="1" noChangeAspect="1"/>
          </p:cNvPicPr>
          <p:nvPr>
            <p:ph idx="1"/>
          </p:nvPr>
        </p:nvPicPr>
        <p:blipFill>
          <a:blip r:embed="rId3"/>
          <a:srcRect t="10382" b="19305"/>
          <a:stretch>
            <a:fillRect/>
          </a:stretch>
        </p:blipFill>
        <p:spPr>
          <a:xfrm>
            <a:off x="1857356" y="1785926"/>
            <a:ext cx="5219736" cy="4893537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214554"/>
            <a:ext cx="9286908" cy="139903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8200" b="1" dirty="0" smtClean="0">
                <a:ln/>
                <a:solidFill>
                  <a:schemeClr val="accent3"/>
                </a:solidFill>
                <a:effectLst/>
              </a:rPr>
              <a:t>Дякую за увагу!</a:t>
            </a:r>
            <a:endParaRPr lang="ru-RU" sz="8200" b="1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9903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n w="6350">
                  <a:noFill/>
                </a:ln>
                <a:solidFill>
                  <a:schemeClr val="bg1"/>
                </a:solidFill>
              </a:rPr>
              <a:t>На сьогоднішній день Україна займає 4 місце у світі по дитячій сліпоті.</a:t>
            </a:r>
            <a:endParaRPr lang="ru-RU" sz="32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9" name="Рисунок 8" descr="map-ukraine.jpg"/>
          <p:cNvPicPr>
            <a:picLocks noChangeAspect="1"/>
          </p:cNvPicPr>
          <p:nvPr/>
        </p:nvPicPr>
        <p:blipFill>
          <a:blip r:embed="rId3">
            <a:grayscl/>
          </a:blip>
          <a:srcRect l="11002" r="12831"/>
          <a:stretch>
            <a:fillRect/>
          </a:stretch>
        </p:blipFill>
        <p:spPr>
          <a:xfrm>
            <a:off x="142844" y="1428736"/>
            <a:ext cx="8786874" cy="5214974"/>
          </a:xfrm>
          <a:prstGeom prst="rect">
            <a:avLst/>
          </a:prstGeom>
        </p:spPr>
      </p:pic>
      <p:pic>
        <p:nvPicPr>
          <p:cNvPr id="7" name="Рисунок 6" descr="IMG_0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143248"/>
            <a:ext cx="1608086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b3952_bc54cba7a2ce4a20b18b9840488060db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286380" y="5572140"/>
            <a:ext cx="1311216" cy="870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10928043034-19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2928934"/>
            <a:ext cx="1963633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1785926"/>
            <a:ext cx="2047193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33690.text.49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1857364"/>
            <a:ext cx="2158822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565747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3000372"/>
            <a:ext cx="2035348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Вокал-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4000504"/>
            <a:ext cx="2286016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6581001"/>
            <a:ext cx="9252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Джерело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yandex.ua/images/search?text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4500570"/>
          </a:xfrm>
        </p:spPr>
        <p:txBody>
          <a:bodyPr>
            <a:noAutofit/>
          </a:bodyPr>
          <a:lstStyle/>
          <a:p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/>
            </a:r>
            <a:b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Відмічається тенденція</a:t>
            </a:r>
            <a:b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до збільшення кількості дітей з </a:t>
            </a:r>
            <a:r>
              <a:rPr lang="uk-UA" sz="2800" dirty="0" err="1" smtClean="0">
                <a:ln w="6350">
                  <a:noFill/>
                </a:ln>
                <a:solidFill>
                  <a:schemeClr val="bg1"/>
                </a:solidFill>
              </a:rPr>
              <a:t>близькозорістю</a:t>
            </a:r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/>
            </a:r>
            <a:b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(міопією), яка сьогодні займає перше місце серед причин погіршення зору.</a:t>
            </a:r>
            <a:endParaRPr lang="ru-RU" sz="28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071942"/>
            <a:ext cx="3419493" cy="227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81_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928934"/>
            <a:ext cx="3279000" cy="327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309_55b5db284857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57166"/>
            <a:ext cx="3419493" cy="2274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Джерело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yandex.ua/images/search?text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3447258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статистикою  цю патологію діагностують у 25-30% дітей шкільного віку. З часом вона зростає.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WRuEm8wAE0.jpg"/>
          <p:cNvPicPr>
            <a:picLocks noChangeAspect="1"/>
          </p:cNvPicPr>
          <p:nvPr/>
        </p:nvPicPr>
        <p:blipFill>
          <a:blip r:embed="rId3"/>
          <a:srcRect r="9804" b="4412"/>
          <a:stretch>
            <a:fillRect/>
          </a:stretch>
        </p:blipFill>
        <p:spPr>
          <a:xfrm>
            <a:off x="357158" y="428604"/>
            <a:ext cx="3643338" cy="51481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571480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Сучасні технології, різні </a:t>
            </a:r>
            <a:r>
              <a:rPr lang="uk-UA" sz="2800" dirty="0" err="1" smtClean="0">
                <a:ln w="6350">
                  <a:noFill/>
                </a:ln>
                <a:solidFill>
                  <a:schemeClr val="bg1"/>
                </a:solidFill>
              </a:rPr>
              <a:t>гаджети</a:t>
            </a:r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 роблять свій внесок у цю сумну статистику.</a:t>
            </a:r>
            <a:endParaRPr lang="ru-RU" sz="28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 descr="0b09ZINxt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500306"/>
            <a:ext cx="2982519" cy="3976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Навантаження на очі збільшується через постійне фокусування зору на найближчих об</a:t>
            </a:r>
            <a:r>
              <a:rPr lang="en-US" sz="2800" dirty="0" smtClean="0">
                <a:ln w="6350">
                  <a:noFill/>
                </a:ln>
                <a:solidFill>
                  <a:schemeClr val="bg1"/>
                </a:solidFill>
              </a:rPr>
              <a:t>’</a:t>
            </a:r>
            <a:r>
              <a:rPr lang="uk-UA" sz="2800" dirty="0" err="1" smtClean="0">
                <a:ln w="6350">
                  <a:noFill/>
                </a:ln>
                <a:solidFill>
                  <a:schemeClr val="bg1"/>
                </a:solidFill>
              </a:rPr>
              <a:t>єктах</a:t>
            </a:r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, а саме: </a:t>
            </a:r>
            <a:r>
              <a:rPr lang="uk-UA" sz="2800" dirty="0" err="1" smtClean="0">
                <a:ln w="6350">
                  <a:noFill/>
                </a:ln>
                <a:solidFill>
                  <a:schemeClr val="bg1"/>
                </a:solidFill>
              </a:rPr>
              <a:t>комп</a:t>
            </a:r>
            <a:r>
              <a:rPr lang="en-US" sz="2800" dirty="0" smtClean="0">
                <a:ln w="6350">
                  <a:noFill/>
                </a:ln>
                <a:solidFill>
                  <a:schemeClr val="bg1"/>
                </a:solidFill>
              </a:rPr>
              <a:t>’</a:t>
            </a:r>
            <a:r>
              <a:rPr lang="uk-UA" sz="2800" dirty="0" err="1" smtClean="0">
                <a:ln w="6350">
                  <a:noFill/>
                </a:ln>
                <a:solidFill>
                  <a:schemeClr val="bg1"/>
                </a:solidFill>
              </a:rPr>
              <a:t>ютерах</a:t>
            </a:r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, планшетах, ноутбуках, телефонах.</a:t>
            </a:r>
            <a:endParaRPr lang="ru-RU" sz="28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c5iu13mazfwg9rq.jpg"/>
          <p:cNvPicPr>
            <a:picLocks noChangeAspect="1"/>
          </p:cNvPicPr>
          <p:nvPr/>
        </p:nvPicPr>
        <p:blipFill>
          <a:blip r:embed="rId3" cstate="print"/>
          <a:srcRect t="12132" b="9010"/>
          <a:stretch>
            <a:fillRect/>
          </a:stretch>
        </p:blipFill>
        <p:spPr>
          <a:xfrm>
            <a:off x="1032180" y="4500570"/>
            <a:ext cx="1917376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epositphotos_62337147-stock-photo-happy-children-using-smartphones.jpg"/>
          <p:cNvPicPr>
            <a:picLocks noChangeAspect="1"/>
          </p:cNvPicPr>
          <p:nvPr/>
        </p:nvPicPr>
        <p:blipFill>
          <a:blip r:embed="rId4" cstate="print"/>
          <a:srcRect l="8537" t="3659" r="13413" b="12194"/>
          <a:stretch>
            <a:fillRect/>
          </a:stretch>
        </p:blipFill>
        <p:spPr>
          <a:xfrm>
            <a:off x="500034" y="1714488"/>
            <a:ext cx="1853218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UHyNWoXihgzdyBTrEHW7LNRfQwTyAJc.jpg"/>
          <p:cNvPicPr>
            <a:picLocks noChangeAspect="1"/>
          </p:cNvPicPr>
          <p:nvPr/>
        </p:nvPicPr>
        <p:blipFill>
          <a:blip r:embed="rId5" cstate="print"/>
          <a:srcRect l="11204" t="27551" r="11213" b="8255"/>
          <a:stretch>
            <a:fillRect/>
          </a:stretch>
        </p:blipFill>
        <p:spPr>
          <a:xfrm>
            <a:off x="6143636" y="4500570"/>
            <a:ext cx="1827356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018ue-7192-787x476_5cd2c905b96e6.jpg"/>
          <p:cNvPicPr>
            <a:picLocks noChangeAspect="1"/>
          </p:cNvPicPr>
          <p:nvPr/>
        </p:nvPicPr>
        <p:blipFill>
          <a:blip r:embed="rId6" cstate="print"/>
          <a:srcRect l="13850" t="14815" r="2199" b="11111"/>
          <a:stretch>
            <a:fillRect/>
          </a:stretch>
        </p:blipFill>
        <p:spPr>
          <a:xfrm>
            <a:off x="3286116" y="2285992"/>
            <a:ext cx="2428892" cy="285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uXJn44YcR3A.jpg"/>
          <p:cNvPicPr>
            <a:picLocks noChangeAspect="1"/>
          </p:cNvPicPr>
          <p:nvPr/>
        </p:nvPicPr>
        <p:blipFill>
          <a:blip r:embed="rId7" cstate="print"/>
          <a:srcRect l="6944" t="5208" b="4166"/>
          <a:stretch>
            <a:fillRect/>
          </a:stretch>
        </p:blipFill>
        <p:spPr>
          <a:xfrm>
            <a:off x="6929454" y="1693162"/>
            <a:ext cx="2051580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2447126"/>
          </a:xfrm>
        </p:spPr>
        <p:txBody>
          <a:bodyPr>
            <a:noAutofit/>
          </a:bodyPr>
          <a:lstStyle/>
          <a:p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А чи відомо Вам, що у нормі людина кліпає очима приблизно 11-12 разів за хвилину? </a:t>
            </a:r>
            <a:b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</a:br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При напруженому погляді у монітор, кліпання очима відбувається 5-6 разів за хвилину, тобто норма зменшується у два рази.</a:t>
            </a:r>
            <a:endParaRPr lang="ru-RU" sz="28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 descr="Chto_takoe_dalnozorkos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2571744"/>
            <a:ext cx="2885939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c.jpg"/>
          <p:cNvPicPr>
            <a:picLocks noChangeAspect="1"/>
          </p:cNvPicPr>
          <p:nvPr/>
        </p:nvPicPr>
        <p:blipFill>
          <a:blip r:embed="rId4" cstate="print"/>
          <a:srcRect b="8943"/>
          <a:stretch>
            <a:fillRect/>
          </a:stretch>
        </p:blipFill>
        <p:spPr>
          <a:xfrm>
            <a:off x="5786446" y="2500306"/>
            <a:ext cx="2846572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xBCb5-ssk4.jpg"/>
          <p:cNvPicPr>
            <a:picLocks noChangeAspect="1"/>
          </p:cNvPicPr>
          <p:nvPr/>
        </p:nvPicPr>
        <p:blipFill>
          <a:blip r:embed="rId5"/>
          <a:srcRect l="11452" t="34375" r="59065" b="47917"/>
          <a:stretch>
            <a:fillRect/>
          </a:stretch>
        </p:blipFill>
        <p:spPr>
          <a:xfrm>
            <a:off x="1643042" y="4500570"/>
            <a:ext cx="2410010" cy="193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iAFefiuzaA.jpg"/>
          <p:cNvPicPr>
            <a:picLocks noChangeAspect="1"/>
          </p:cNvPicPr>
          <p:nvPr/>
        </p:nvPicPr>
        <p:blipFill>
          <a:blip r:embed="rId6"/>
          <a:srcRect l="46760" t="3125" r="22067" b="78125"/>
          <a:stretch>
            <a:fillRect/>
          </a:stretch>
        </p:blipFill>
        <p:spPr>
          <a:xfrm>
            <a:off x="4357686" y="4500570"/>
            <a:ext cx="241103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Джерело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yandex.ua/images/search?text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2518564"/>
          </a:xfrm>
        </p:spPr>
        <p:txBody>
          <a:bodyPr>
            <a:noAutofit/>
          </a:bodyPr>
          <a:lstStyle/>
          <a:p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В першу чергу відбувається потужне пересихання слизової оболонки ока. При цьому око намагається зволожуватись з середини, відбувається прилив крові до сосудів. Очі червоніють, з</a:t>
            </a:r>
            <a:r>
              <a:rPr lang="en-US" sz="2800" dirty="0" smtClean="0">
                <a:ln w="6350">
                  <a:noFill/>
                </a:ln>
                <a:solidFill>
                  <a:schemeClr val="bg1"/>
                </a:solidFill>
              </a:rPr>
              <a:t>’</a:t>
            </a:r>
            <a:r>
              <a:rPr lang="ru-RU" sz="2800" dirty="0" smtClean="0">
                <a:ln w="6350">
                  <a:noFill/>
                </a:ln>
                <a:solidFill>
                  <a:schemeClr val="bg1"/>
                </a:solidFill>
              </a:rPr>
              <a:t>я</a:t>
            </a:r>
            <a:r>
              <a:rPr lang="uk-UA" sz="2800" dirty="0" err="1" smtClean="0">
                <a:ln w="6350">
                  <a:noFill/>
                </a:ln>
                <a:solidFill>
                  <a:schemeClr val="bg1"/>
                </a:solidFill>
              </a:rPr>
              <a:t>вляється</a:t>
            </a:r>
            <a:r>
              <a:rPr lang="uk-UA" sz="2800" dirty="0" smtClean="0">
                <a:ln w="6350">
                  <a:noFill/>
                </a:ln>
                <a:solidFill>
                  <a:schemeClr val="bg1"/>
                </a:solidFill>
              </a:rPr>
              <a:t> відчуття сухості, подразнення.</a:t>
            </a:r>
            <a:endParaRPr lang="ru-RU" sz="2800" dirty="0">
              <a:ln w="6350"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Рисунок 5" descr="slezotechenie.jpg"/>
          <p:cNvPicPr>
            <a:picLocks noChangeAspect="1"/>
          </p:cNvPicPr>
          <p:nvPr/>
        </p:nvPicPr>
        <p:blipFill>
          <a:blip r:embed="rId3"/>
          <a:srcRect l="4380" r="12408"/>
          <a:stretch>
            <a:fillRect/>
          </a:stretch>
        </p:blipFill>
        <p:spPr>
          <a:xfrm>
            <a:off x="214282" y="3500438"/>
            <a:ext cx="3986314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4"/>
          <a:srcRect r="7955"/>
          <a:stretch>
            <a:fillRect/>
          </a:stretch>
        </p:blipFill>
        <p:spPr>
          <a:xfrm>
            <a:off x="4572000" y="3500438"/>
            <a:ext cx="4325246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429396"/>
            <a:ext cx="892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Джерело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yandex.ua/images/search?text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547</TotalTime>
  <Words>329</Words>
  <PresentationFormat>Экран (4:3)</PresentationFormat>
  <Paragraphs>33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Слайд 1</vt:lpstr>
      <vt:lpstr>У наш час прогресу, телебачення, розвитку цифрових технологій особливо пильну увагу треба приділяти охороні зору.</vt:lpstr>
      <vt:lpstr>На сьогоднішній день Україна займає 4 місце у світі по дитячій сліпоті.</vt:lpstr>
      <vt:lpstr> Відмічається тенденція до збільшення кількості дітей з близькозорістю (міопією), яка сьогодні займає перше місце серед причин погіршення зору.</vt:lpstr>
      <vt:lpstr>За статистикою  цю патологію діагностують у 25-30% дітей шкільного віку. З часом вона зростає.</vt:lpstr>
      <vt:lpstr>Слайд 6</vt:lpstr>
      <vt:lpstr>Навантаження на очі збільшується через постійне фокусування зору на найближчих об’єктах, а саме: комп’ютерах, планшетах, ноутбуках, телефонах.</vt:lpstr>
      <vt:lpstr>А чи відомо Вам, що у нормі людина кліпає очима приблизно 11-12 разів за хвилину?  При напруженому погляді у монітор, кліпання очима відбувається 5-6 разів за хвилину, тобто норма зменшується у два рази.</vt:lpstr>
      <vt:lpstr>В першу чергу відбувається потужне пересихання слизової оболонки ока. При цьому око намагається зволожуватись з середини, відбувається прилив крові до сосудів. Очі червоніють, з’являється відчуття сухості, подразнення.</vt:lpstr>
      <vt:lpstr>Результатом, таких постійних навантажень є втрата зору.</vt:lpstr>
      <vt:lpstr>В сучасному світі збереження зору не є важливою складовою здоров’я самої людини, а даремно! А, чи замислюємось ми, що втрата зору веде до каліцтва? Тому хочу надати Вам декілька порад, щодо профілактики зору:</vt:lpstr>
      <vt:lpstr> 1. Дотримуйтесь правильного харчування, багатого на велику кількість  вітамінів. </vt:lpstr>
      <vt:lpstr> 2. Якісне освітлення робочого місця. </vt:lpstr>
      <vt:lpstr>3. Потрібно частіше знаходитися  на свіжому повітрі. </vt:lpstr>
      <vt:lpstr>4. Під час письма, читання або роботи за комп’ютером розміщуватися за 30-35 см від предметів, за якими ви працюєте. </vt:lpstr>
      <vt:lpstr>5. Відпочивайте кожні 20-40 хвилин, і як моя Вам порада, виконуйте гімнастику для очей.</vt:lpstr>
      <vt:lpstr>6. Очам потрібний  тільки  здоровий сон та якісний відпочинок. </vt:lpstr>
      <vt:lpstr>7. Бережіть очі від травм та попадання різних шкідливих речовин! </vt:lpstr>
      <vt:lpstr>Бережіть свій зір, адже втратити його легко, а повернути практично не можливо!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Зір</dc:title>
  <dc:creator>Пользователь</dc:creator>
  <cp:lastModifiedBy>Пользователь</cp:lastModifiedBy>
  <cp:revision>70</cp:revision>
  <dcterms:created xsi:type="dcterms:W3CDTF">2020-02-05T18:24:08Z</dcterms:created>
  <dcterms:modified xsi:type="dcterms:W3CDTF">2020-03-06T04:43:03Z</dcterms:modified>
</cp:coreProperties>
</file>