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9" r:id="rId21"/>
    <p:sldId id="278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8" autoAdjust="0"/>
    <p:restoredTop sz="94640" autoAdjust="0"/>
  </p:normalViewPr>
  <p:slideViewPr>
    <p:cSldViewPr>
      <p:cViewPr varScale="1">
        <p:scale>
          <a:sx n="71" d="100"/>
          <a:sy n="71" d="100"/>
        </p:scale>
        <p:origin x="-5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CECF-DFEA-41CB-9DD5-02CD1BA52F85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56D8-D4E7-4DF3-A23F-0A53EF10D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CECF-DFEA-41CB-9DD5-02CD1BA52F85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56D8-D4E7-4DF3-A23F-0A53EF10D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CECF-DFEA-41CB-9DD5-02CD1BA52F85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56D8-D4E7-4DF3-A23F-0A53EF10D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CECF-DFEA-41CB-9DD5-02CD1BA52F85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56D8-D4E7-4DF3-A23F-0A53EF10D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CECF-DFEA-41CB-9DD5-02CD1BA52F85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56D8-D4E7-4DF3-A23F-0A53EF10D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CECF-DFEA-41CB-9DD5-02CD1BA52F85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56D8-D4E7-4DF3-A23F-0A53EF10D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CECF-DFEA-41CB-9DD5-02CD1BA52F85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56D8-D4E7-4DF3-A23F-0A53EF10D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CECF-DFEA-41CB-9DD5-02CD1BA52F85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56D8-D4E7-4DF3-A23F-0A53EF10D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CECF-DFEA-41CB-9DD5-02CD1BA52F85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56D8-D4E7-4DF3-A23F-0A53EF10D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CECF-DFEA-41CB-9DD5-02CD1BA52F85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56D8-D4E7-4DF3-A23F-0A53EF10D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CECF-DFEA-41CB-9DD5-02CD1BA52F85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56D8-D4E7-4DF3-A23F-0A53EF10D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7CECF-DFEA-41CB-9DD5-02CD1BA52F85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556D8-D4E7-4DF3-A23F-0A53EF10D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51;&#1051;&#1040;\Music\&#1084;&#1091;&#1079;&#1099;&#1082;&#1072;\Fonovaya_muzyka_Vesjolaya_muzyka_1_(mp3top.top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b3e190-4e1e-4540-9763-8da6f7add81f.jpg"/>
          <p:cNvPicPr>
            <a:picLocks noChangeAspect="1"/>
          </p:cNvPicPr>
          <p:nvPr/>
        </p:nvPicPr>
        <p:blipFill>
          <a:blip r:embed="rId3" cstate="print"/>
          <a:srcRect r="125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4214842" cy="2357454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Залежність людини від </a:t>
            </a:r>
            <a:r>
              <a:rPr lang="uk-UA" sz="5400" b="1" dirty="0" err="1" smtClean="0">
                <a:latin typeface="Times New Roman" pitchFamily="18" charset="0"/>
                <a:cs typeface="Times New Roman" pitchFamily="18" charset="0"/>
              </a:rPr>
              <a:t>гаджетів</a:t>
            </a:r>
            <a:endParaRPr lang="uk-UA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6044906"/>
            <a:ext cx="2843210" cy="798358"/>
          </a:xfrm>
        </p:spPr>
        <p:txBody>
          <a:bodyPr/>
          <a:lstStyle/>
          <a:p>
            <a:r>
              <a:rPr lang="uk-UA" b="1" dirty="0" err="1" smtClean="0">
                <a:solidFill>
                  <a:schemeClr val="tx1"/>
                </a:solidFill>
              </a:rPr>
              <a:t>Крачун</a:t>
            </a:r>
            <a:r>
              <a:rPr lang="uk-UA" b="1" dirty="0" smtClean="0">
                <a:solidFill>
                  <a:schemeClr val="tx1"/>
                </a:solidFill>
              </a:rPr>
              <a:t> К.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" name="Fonovaya_muzyka_Vesjolaya_muzyka_1_(mp3top.top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36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3000" numSld="24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43998" cy="868346"/>
          </a:xfrm>
        </p:spPr>
        <p:txBody>
          <a:bodyPr>
            <a:normAutofit fontScale="90000"/>
          </a:bodyPr>
          <a:lstStyle/>
          <a:p>
            <a:r>
              <a:rPr lang="uk-UA" sz="4000" b="1" dirty="0" err="1" smtClean="0">
                <a:latin typeface="Times New Roman" pitchFamily="18" charset="0"/>
                <a:cs typeface="Times New Roman" pitchFamily="18" charset="0"/>
              </a:rPr>
              <a:t>Соцмережі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впливають на наш настрій, сон, психічне здоров'я і стосунки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pic>
        <p:nvPicPr>
          <p:cNvPr id="5" name="Рисунок 4" descr="24ba28c4-78f4-4fe5-9b1a-4ceea2322c1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034" y="1357298"/>
            <a:ext cx="3714776" cy="4953034"/>
          </a:xfrm>
          <a:prstGeom prst="rect">
            <a:avLst/>
          </a:prstGeom>
        </p:spPr>
      </p:pic>
      <p:pic>
        <p:nvPicPr>
          <p:cNvPr id="6" name="Рисунок 5" descr="7113d3bb-ff0e-4295-b5cf-cc8a64554a57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7752" y="1357298"/>
            <a:ext cx="3643338" cy="4857784"/>
          </a:xfrm>
          <a:prstGeom prst="rect">
            <a:avLst/>
          </a:prstGeom>
        </p:spPr>
      </p:pic>
    </p:spTree>
  </p:cSld>
  <p:clrMapOvr>
    <a:masterClrMapping/>
  </p:clrMapOvr>
  <p:transition advTm="745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Номофобія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, або страх залишитися без мобільного телефону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5396cf9-5fc7-4fc8-be56-554be76a7c1a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786" y="1500174"/>
            <a:ext cx="7500990" cy="5065823"/>
          </a:xfrm>
          <a:prstGeom prst="rect">
            <a:avLst/>
          </a:prstGeom>
        </p:spPr>
      </p:pic>
    </p:spTree>
  </p:cSld>
  <p:clrMapOvr>
    <a:masterClrMapping/>
  </p:clrMapOvr>
  <p:transition advTm="483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-171400"/>
            <a:ext cx="77724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Чому хворіють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номофобією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2694" y="476672"/>
            <a:ext cx="9036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Величезна кількість інформації передається за допомогою телефонів. Існує думка, що сучасні успішні люди вирішують безліч важливих питань через смартфон. В особливо вразливих натур виникає залежність або фобія. Телефон в руках дає їм відчуття впевненості і безпеки.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ea2884a-662d-4858-80f4-7d95c8b49073.jpg"/>
          <p:cNvPicPr>
            <a:picLocks noChangeAspect="1"/>
          </p:cNvPicPr>
          <p:nvPr/>
        </p:nvPicPr>
        <p:blipFill rotWithShape="1">
          <a:blip r:embed="rId2" cstate="print"/>
          <a:srcRect t="14776" b="16556"/>
          <a:stretch/>
        </p:blipFill>
        <p:spPr>
          <a:xfrm>
            <a:off x="462948" y="2407024"/>
            <a:ext cx="8285516" cy="4267134"/>
          </a:xfrm>
          <a:prstGeom prst="rect">
            <a:avLst/>
          </a:prstGeom>
        </p:spPr>
      </p:pic>
    </p:spTree>
  </p:cSld>
  <p:clrMapOvr>
    <a:masterClrMapping/>
  </p:clrMapOvr>
  <p:transition advTm="1761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a078f7d-8097-4e4a-8142-589702e4a303.jpg"/>
          <p:cNvPicPr>
            <a:picLocks noChangeAspect="1"/>
          </p:cNvPicPr>
          <p:nvPr/>
        </p:nvPicPr>
        <p:blipFill>
          <a:blip r:embed="rId2" cstate="print"/>
          <a:srcRect t="18750" b="19791"/>
          <a:stretch>
            <a:fillRect/>
          </a:stretch>
        </p:blipFill>
        <p:spPr>
          <a:xfrm>
            <a:off x="0" y="0"/>
            <a:ext cx="9144000" cy="68491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4214818"/>
            <a:ext cx="6715172" cy="1714512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Симптоми </a:t>
            </a:r>
            <a:r>
              <a:rPr lang="uk-UA" sz="6000" b="1" dirty="0" err="1" smtClean="0">
                <a:latin typeface="Times New Roman" pitchFamily="18" charset="0"/>
                <a:cs typeface="Times New Roman" pitchFamily="18" charset="0"/>
              </a:rPr>
              <a:t>гаджетозалежності</a:t>
            </a: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55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654ebb5-0d45-497a-bb07-419cbc0efad5.jpg"/>
          <p:cNvPicPr>
            <a:picLocks noChangeAspect="1"/>
          </p:cNvPicPr>
          <p:nvPr/>
        </p:nvPicPr>
        <p:blipFill>
          <a:blip r:embed="rId2" cstate="print"/>
          <a:srcRect t="29166" b="72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8786874" cy="1227137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Ти дивишся час, а потім відразу ж його забуваєш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68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388515d-84af-48b6-853f-cbe9b7cda9df.jpg"/>
          <p:cNvPicPr>
            <a:picLocks noChangeAspect="1"/>
          </p:cNvPicPr>
          <p:nvPr/>
        </p:nvPicPr>
        <p:blipFill>
          <a:blip r:embed="rId2" cstate="print"/>
          <a:srcRect b="23958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9124" y="571480"/>
            <a:ext cx="4500594" cy="1571637"/>
          </a:xfrm>
          <a:solidFill>
            <a:schemeClr val="tx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dirty="0" smtClean="0"/>
              <a:t>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випускаєш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гаджет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із рук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4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715eb9a-f517-444b-bd34-49869a2d2d71.jpg"/>
          <p:cNvPicPr>
            <a:picLocks noChangeAspect="1"/>
          </p:cNvPicPr>
          <p:nvPr/>
        </p:nvPicPr>
        <p:blipFill>
          <a:blip r:embed="rId2" cstate="print"/>
          <a:srcRect t="16667" b="729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000132"/>
          </a:xfrm>
          <a:solidFill>
            <a:schemeClr val="bg1"/>
          </a:solidFill>
        </p:spPr>
        <p:txBody>
          <a:bodyPr/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Гаджет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завжди розряджений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26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d89e2de-d66f-4ad9-912e-3c0b93d5569a.jpg"/>
          <p:cNvPicPr>
            <a:picLocks noChangeAspect="1"/>
          </p:cNvPicPr>
          <p:nvPr/>
        </p:nvPicPr>
        <p:blipFill>
          <a:blip r:embed="rId2" cstate="print"/>
          <a:srcRect t="14583" b="58333"/>
          <a:stretch>
            <a:fillRect/>
          </a:stretch>
        </p:blipFill>
        <p:spPr>
          <a:xfrm>
            <a:off x="0" y="0"/>
            <a:ext cx="911606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3786190"/>
            <a:ext cx="7072362" cy="2286016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Не помічаєш, скільки провів часу, прокручуючи стрічку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68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231a81-d07c-47d0-abc2-114289f3c799.jpg"/>
          <p:cNvPicPr>
            <a:picLocks noChangeAspect="1"/>
          </p:cNvPicPr>
          <p:nvPr/>
        </p:nvPicPr>
        <p:blipFill>
          <a:blip r:embed="rId2" cstate="print"/>
          <a:srcRect t="13541" b="125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714884"/>
            <a:ext cx="5214974" cy="164307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dirty="0" smtClean="0"/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Способи позбутися 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гаджетозалежності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&quot;знак стоп пнг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425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facdcc7-6d25-4c2e-aabd-d32cb6ffce60.jpg"/>
          <p:cNvPicPr>
            <a:picLocks noChangeAspect="1"/>
          </p:cNvPicPr>
          <p:nvPr/>
        </p:nvPicPr>
        <p:blipFill>
          <a:blip r:embed="rId2" cstate="print"/>
          <a:srcRect t="10010" b="39583"/>
          <a:stretch>
            <a:fillRect/>
          </a:stretch>
        </p:blipFill>
        <p:spPr>
          <a:xfrm>
            <a:off x="0" y="0"/>
            <a:ext cx="9144000" cy="68750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8029604" cy="132714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Виділити час на використання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гаджетів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929198"/>
            <a:ext cx="8429684" cy="1752600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Встановіть собі правила - перевіряти телефон не частіше кількох разів на день і твердо дотримуйтеся його</a:t>
            </a:r>
            <a:endParaRPr lang="uk-UA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29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&quot;Ð¿ÑÐ¾Ð±Ð»ÐµÐ¼Ð° Ð·Ð°Ð»ÐµÐ¶Ð½Ð¾ÑÑÑ Ð»ÑÐ´Ð¸Ð½Ð¸ Ð²ÑÐ´ Ð³Ð°Ð´Ð¶ÐµÑÑÐ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732068b3-ca94-4c48-879b-2b656b21b2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26921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4778" y="142852"/>
            <a:ext cx="4929222" cy="2286016"/>
          </a:xfr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Сьогодні дуже часто можна помітити, як, замість спілкування, молоді люди проводять свій час у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гаджетах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2a43665-3c3d-4c61-ac2f-ade150c0a51d.jpg"/>
          <p:cNvPicPr>
            <a:picLocks noChangeAspect="1"/>
          </p:cNvPicPr>
          <p:nvPr/>
        </p:nvPicPr>
        <p:blipFill>
          <a:blip r:embed="rId2" cstate="print"/>
          <a:srcRect t="21864" r="2343" b="1210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785794"/>
            <a:ext cx="3857652" cy="3643338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Дивіться час за наручним годинником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blob:https://xn--80affa3aj0al.xn--80asehdb/cb66fe16-c29b-4b09-94e4-a1331ea1953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blob:https://xn--80affa3aj0al.xn--80asehdb/b2a43665-3c3d-4c61-ac2f-ade150c0a51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advTm="583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ad1002b-75ba-4251-b4a3-49bd2f6e1707.jpg"/>
          <p:cNvPicPr>
            <a:picLocks noChangeAspect="1"/>
          </p:cNvPicPr>
          <p:nvPr/>
        </p:nvPicPr>
        <p:blipFill>
          <a:blip r:embed="rId2" cstate="print"/>
          <a:srcRect t="11458" b="3333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072130" cy="2357454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Позбавтесь від непотрібних додатків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7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f810af1-5c66-4564-9a8c-16c6a4b5e6bb.jpg"/>
          <p:cNvPicPr>
            <a:picLocks noChangeAspect="1"/>
          </p:cNvPicPr>
          <p:nvPr/>
        </p:nvPicPr>
        <p:blipFill>
          <a:blip r:embed="rId2" cstate="print"/>
          <a:srcRect t="2438" r="1389" b="28480"/>
          <a:stretch>
            <a:fillRect/>
          </a:stretch>
        </p:blipFill>
        <p:spPr>
          <a:xfrm>
            <a:off x="0" y="0"/>
            <a:ext cx="9144000" cy="6872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7686" y="0"/>
            <a:ext cx="5000660" cy="292895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використовуйте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смартфон за годину до сну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blob:https://xn--80affa3aj0al.xn--80asehdb/39432c6d-8ee5-45d8-8976-fd8e41ef324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advTm="600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65f2107-495f-4dab-826c-d556fb83460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6731" r="-372" b="30721"/>
          <a:stretch>
            <a:fillRect/>
          </a:stretch>
        </p:blipFill>
        <p:spPr>
          <a:xfrm>
            <a:off x="0" y="0"/>
            <a:ext cx="935834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4000528" cy="3000372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Приділяйте більше часу спорту і друзям </a:t>
            </a:r>
            <a:r>
              <a:rPr lang="uk-UA" i="1" dirty="0" smtClean="0">
                <a:solidFill>
                  <a:schemeClr val="bg1"/>
                </a:solidFill>
              </a:rPr>
              <a:t> 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86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ntent_children_and_gadgets__econet_ru.jpg"/>
          <p:cNvPicPr>
            <a:picLocks noChangeAspect="1"/>
          </p:cNvPicPr>
          <p:nvPr/>
        </p:nvPicPr>
        <p:blipFill>
          <a:blip r:embed="rId2" cstate="print"/>
          <a:srcRect l="9808" r="1035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41" y="404664"/>
            <a:ext cx="8929718" cy="1714512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гаджетозалежності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можна ставитися по-різному. Але, погодьтеся, майбутнє, в якому всі сидять в тиші, гортаючи додатки свого смартфону і не спілкуючись один з одним, представляється сумним та безперспективним.</a:t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 житті стільки цікавого, воно різнобарвне і неповторне! </a:t>
            </a:r>
            <a:r>
              <a:rPr lang="uk-UA" sz="24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Насолоджуйтеся реальним життям! </a:t>
            </a:r>
            <a:r>
              <a:rPr lang="uk-UA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400" b="1" cap="al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ÐÐ°ÑÑÐ¸Ð½ÐºÐ¸ Ð¿Ð¾ Ð·Ð°Ð¿ÑÐ¾ÑÑ &quot;Ð³Ð°Ð´Ð¶ÐµÑÐ¾Ð·Ð°Ð²Ð¸ÑÐ¸Ð¼Ð¾ÑÑÑ ÑÐ¾ÑÐ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57706" y="6488668"/>
            <a:ext cx="4486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https://images.app.goo.gl/sRH7Ltt2bT5oJjAy8</a:t>
            </a:r>
            <a:endParaRPr lang="ru-RU" dirty="0"/>
          </a:p>
        </p:txBody>
      </p:sp>
    </p:spTree>
  </p:cSld>
  <p:clrMapOvr>
    <a:masterClrMapping/>
  </p:clrMapOvr>
  <p:transition advTm="1436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4" descr="ÐÐ°ÑÑÐ¸Ð½ÐºÐ¸ Ð¿Ð¾ Ð·Ð°Ð¿ÑÐ¾ÑÑ &quot;Ð·Ð°Ð»ÐµÐ¶Ð½ÑÑÑÑ Ð»ÑÐ´Ð¸Ð½Ð¸ Ð²ÑÐ´ Ð³Ð°Ð´Ð¶ÐµÑÑÐ² ÑÐ¾Ð½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2832" cy="6858000"/>
          </a:xfrm>
          <a:prstGeom prst="rect">
            <a:avLst/>
          </a:prstGeom>
          <a:noFill/>
        </p:spPr>
      </p:pic>
      <p:pic>
        <p:nvPicPr>
          <p:cNvPr id="6" name="Рисунок 5" descr="992595cf-1ecb-4ca6-86f6-b722eeb01e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35834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678768" cy="1428760"/>
          </a:xfr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Люди стали залежні від </a:t>
            </a:r>
            <a:r>
              <a:rPr lang="uk-UA" sz="3100" b="1" cap="all" dirty="0" err="1" smtClean="0">
                <a:latin typeface="Times New Roman" pitchFamily="18" charset="0"/>
                <a:cs typeface="Times New Roman" pitchFamily="18" charset="0"/>
              </a:rPr>
              <a:t>лайків</a:t>
            </a: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3100" b="1" cap="all" dirty="0" err="1" smtClean="0">
                <a:latin typeface="Times New Roman" pitchFamily="18" charset="0"/>
                <a:cs typeface="Times New Roman" pitchFamily="18" charset="0"/>
              </a:rPr>
              <a:t>репостів</a:t>
            </a: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uk-UA" sz="3100" b="1" dirty="0" err="1" smtClean="0">
                <a:latin typeface="Times New Roman" pitchFamily="18" charset="0"/>
                <a:cs typeface="Times New Roman" pitchFamily="18" charset="0"/>
              </a:rPr>
              <a:t>соцмережах</a:t>
            </a: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, стали менше спілкуватися наживо і більше </a:t>
            </a:r>
            <a:r>
              <a:rPr lang="uk-UA" sz="3100" b="1" cap="all" dirty="0" smtClean="0">
                <a:latin typeface="Times New Roman" pitchFamily="18" charset="0"/>
                <a:cs typeface="Times New Roman" pitchFamily="18" charset="0"/>
              </a:rPr>
              <a:t>віртуальн</a:t>
            </a:r>
            <a:r>
              <a:rPr lang="uk-UA" sz="3100" b="1" cap="all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</p:spTree>
  </p:cSld>
  <p:clrMapOvr>
    <a:masterClrMapping/>
  </p:clrMapOvr>
  <p:transition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Ð°ÑÑÐ¸Ð½ÐºÐ¸ Ð¿Ð¾ Ð·Ð°Ð¿ÑÐ¾ÑÑ &quot;Ð·Ð°Ð»ÐµÐ¶Ð½ÑÑÑÑ Ð»ÑÐ´Ð¸Ð½Ð¸ Ð²ÑÐ´ Ð³Ð°Ð´Ð¶ÐµÑÑÐ²&quot;"/>
          <p:cNvPicPr>
            <a:picLocks noChangeAspect="1" noChangeArrowheads="1"/>
          </p:cNvPicPr>
          <p:nvPr/>
        </p:nvPicPr>
        <p:blipFill>
          <a:blip r:embed="rId2" cstate="print"/>
          <a:srcRect l="3862"/>
          <a:stretch>
            <a:fillRect/>
          </a:stretch>
        </p:blipFill>
        <p:spPr bwMode="auto">
          <a:xfrm>
            <a:off x="0" y="0"/>
            <a:ext cx="92473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0"/>
            <a:ext cx="6929454" cy="250033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Розглянемо деякі проблеми, що з'явилися у зв'язку</a:t>
            </a:r>
            <a:b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 широким використанням сучасних </a:t>
            </a:r>
            <a:r>
              <a:rPr lang="uk-UA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гаджетів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1674" y="6513061"/>
            <a:ext cx="4714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https://images.app.goo.gl/ywLV1AqQeYk8riPq5</a:t>
            </a:r>
            <a:endParaRPr lang="ru-RU" dirty="0"/>
          </a:p>
        </p:txBody>
      </p:sp>
    </p:spTree>
  </p:cSld>
  <p:clrMapOvr>
    <a:masterClrMapping/>
  </p:clrMapOvr>
  <p:transition advTm="645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100144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нтернет-залежність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ÐÐ°ÑÑÐ¸Ð½ÐºÐ¸ Ð¿Ð¾ Ð·Ð°Ð¿ÑÐ¾ÑÑ &quot;Ð¸Ð½ÑÐµÑÐ½ÐµÑ Ð·Ð°Ð²Ð¸ÑÐ¸Ð¼Ð¾ÑÑÑ&quot;"/>
          <p:cNvPicPr>
            <a:picLocks noChangeAspect="1" noChangeArrowheads="1"/>
          </p:cNvPicPr>
          <p:nvPr/>
        </p:nvPicPr>
        <p:blipFill>
          <a:blip r:embed="rId2" cstate="print"/>
          <a:srcRect b="5714"/>
          <a:stretch>
            <a:fillRect/>
          </a:stretch>
        </p:blipFill>
        <p:spPr bwMode="auto">
          <a:xfrm>
            <a:off x="500034" y="1428736"/>
            <a:ext cx="8270190" cy="48577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71934" y="6286520"/>
            <a:ext cx="4786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https://images.app.goo.gl/g5FW77s4YUzwwb549</a:t>
            </a:r>
            <a:endParaRPr lang="ru-RU" dirty="0"/>
          </a:p>
        </p:txBody>
      </p:sp>
    </p:spTree>
  </p:cSld>
  <p:clrMapOvr>
    <a:masterClrMapping/>
  </p:clrMapOvr>
  <p:transition advTm="455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ÐÐ°ÑÑÐ¸Ð½ÐºÐ¸ Ð¿Ð¾ Ð·Ð°Ð¿ÑÐ¾ÑÑ &quot;Ð¸Ð½ÑÐµÑÐ½ÐµÑ Ð·Ð°Ð²Ð¸ÑÐ¸Ð¼Ð¾ÑÑÑ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928670"/>
            <a:ext cx="3533775" cy="29241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071571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Негативні сторони Інтернету: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000108"/>
            <a:ext cx="5357850" cy="5143536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скорочення кола спілкування підлітків; </a:t>
            </a:r>
          </a:p>
          <a:p>
            <a:pPr algn="just"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відхід від реальних проблем; </a:t>
            </a:r>
          </a:p>
          <a:p>
            <a:pPr algn="just"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відчуття вседозволеності;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наявність маси сайтів, що розбещено впливають на дитину;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швидке формування залежності.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ÐÐ°ÑÑÐ¸Ð½ÐºÐ¸ Ð¿Ð¾ Ð·Ð°Ð¿ÑÐ¾ÑÑ &quot;Ð¸Ð½ÑÐµÑÐ½ÐµÑ Ð·Ð°Ð²Ð¸ÑÐ¸Ð¼Ð¾ÑÑÑ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3020" y="4005064"/>
            <a:ext cx="3255746" cy="272124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286512" y="6000768"/>
            <a:ext cx="2571768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https://images.app.goo.gl/yLpdq8o5gwr9XyGt5</a:t>
            </a:r>
            <a:endParaRPr lang="ru-RU" dirty="0"/>
          </a:p>
        </p:txBody>
      </p:sp>
    </p:spTree>
  </p:cSld>
  <p:clrMapOvr>
    <a:masterClrMapping/>
  </p:clrMapOvr>
  <p:transition advTm="1528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2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71438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Залежність від онлайн-ігор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blob:https://xn--80affa3aj0al.xn--80asehdb/d4020841-21ef-4976-ae03-a4a192403d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blob:https://xn--80affa3aj0al.xn--80asehdb/d4020841-21ef-4976-ae03-a4a192403d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a21d47b4-c45d-45eb-a4db-d468018035e7.jpg"/>
          <p:cNvPicPr>
            <a:picLocks noChangeAspect="1"/>
          </p:cNvPicPr>
          <p:nvPr/>
        </p:nvPicPr>
        <p:blipFill>
          <a:blip r:embed="rId2" cstate="print"/>
          <a:srcRect t="10991" b="2647"/>
          <a:stretch>
            <a:fillRect/>
          </a:stretch>
        </p:blipFill>
        <p:spPr>
          <a:xfrm>
            <a:off x="714348" y="785794"/>
            <a:ext cx="3643338" cy="3204925"/>
          </a:xfrm>
          <a:prstGeom prst="rect">
            <a:avLst/>
          </a:prstGeom>
        </p:spPr>
      </p:pic>
      <p:pic>
        <p:nvPicPr>
          <p:cNvPr id="10" name="Рисунок 9" descr="a1872da6-3a8a-4301-8f11-4a091e56a2f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785794"/>
            <a:ext cx="3214710" cy="3161131"/>
          </a:xfrm>
          <a:prstGeom prst="rect">
            <a:avLst/>
          </a:prstGeom>
        </p:spPr>
      </p:pic>
      <p:pic>
        <p:nvPicPr>
          <p:cNvPr id="11" name="Рисунок 10" descr="954b3a8d-b10b-4f2d-8cbc-81613e56222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4071942"/>
            <a:ext cx="5572164" cy="2645588"/>
          </a:xfrm>
          <a:prstGeom prst="rect">
            <a:avLst/>
          </a:prstGeom>
        </p:spPr>
      </p:pic>
    </p:spTree>
  </p:cSld>
  <p:clrMapOvr>
    <a:masterClrMapping/>
  </p:clrMapOvr>
  <p:transition advTm="404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8" name="Picture 14" descr="ÐÐ°ÑÑÐ¸Ð½ÐºÐ¸ Ð¿Ð¾ Ð·Ð°Ð¿ÑÐ¾ÑÑ &quot;Ð¸Ð½ÑÐµÑÐ½ÐµÑ Ð·Ð°Ð²Ð¸ÑÐ¸Ð¼Ð¾ÑÑÑ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00438"/>
            <a:ext cx="3143272" cy="30873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0"/>
            <a:ext cx="6415078" cy="85725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Причини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785794"/>
            <a:ext cx="8678768" cy="278608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Проблеми в спілкуванні в реальному житті;</a:t>
            </a:r>
          </a:p>
          <a:p>
            <a:pPr algn="l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-Низька самооцінка: комплекси, сором'язливість; </a:t>
            </a:r>
          </a:p>
          <a:p>
            <a:pPr algn="l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 грі можна те, що не можна в реальному житті; </a:t>
            </a:r>
          </a:p>
          <a:p>
            <a:pPr algn="l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-Самотність;</a:t>
            </a:r>
          </a:p>
          <a:p>
            <a:pPr algn="l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-Відсутність взаєморозуміння з близькими; </a:t>
            </a:r>
          </a:p>
          <a:p>
            <a:pPr algn="l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-Відсутність позитивних емоцій.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320c0d07-abfb-405b-b2dc-95a6cb327ec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3500438"/>
            <a:ext cx="5214974" cy="3150238"/>
          </a:xfrm>
          <a:prstGeom prst="rect">
            <a:avLst/>
          </a:prstGeom>
        </p:spPr>
      </p:pic>
    </p:spTree>
  </p:cSld>
  <p:clrMapOvr>
    <a:masterClrMapping/>
  </p:clrMapOvr>
  <p:transition advTm="1740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9253" y="-31113"/>
            <a:ext cx="8029604" cy="928694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Залежність від соціальних мереж</a:t>
            </a: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fbffc1f-3cd7-47bf-b2d6-2692ed525682.jpg"/>
          <p:cNvPicPr>
            <a:picLocks noChangeAspect="1"/>
          </p:cNvPicPr>
          <p:nvPr/>
        </p:nvPicPr>
        <p:blipFill rotWithShape="1">
          <a:blip r:embed="rId2" cstate="print"/>
          <a:srcRect r="8142"/>
          <a:stretch/>
        </p:blipFill>
        <p:spPr>
          <a:xfrm>
            <a:off x="4929190" y="2780929"/>
            <a:ext cx="4080339" cy="3788443"/>
          </a:xfrm>
          <a:prstGeom prst="rect">
            <a:avLst/>
          </a:prstGeom>
        </p:spPr>
      </p:pic>
      <p:pic>
        <p:nvPicPr>
          <p:cNvPr id="22534" name="Picture 6" descr="ÐÐ°ÑÑÐ¸Ð½ÐºÐ¸ Ð¿Ð¾ Ð·Ð°Ð¿ÑÐ¾ÑÑ &quot;ÐÐ°Ð»ÐµÐ¶Ð½ÑÑÑÑ Ð²ÑÐ´ ÑÐ¾ÑÑÐ°Ð»ÑÐ½Ð¸Ñ Ð¼ÐµÑÐµÐ¶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6042" y="764705"/>
            <a:ext cx="6271915" cy="1862932"/>
          </a:xfrm>
          <a:prstGeom prst="rect">
            <a:avLst/>
          </a:prstGeom>
          <a:noFill/>
        </p:spPr>
      </p:pic>
      <p:pic>
        <p:nvPicPr>
          <p:cNvPr id="6" name="Рисунок 5" descr="0e47aac4-3a9a-46ea-8563-27d4dbbf0e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780929"/>
            <a:ext cx="4624019" cy="3746694"/>
          </a:xfrm>
          <a:prstGeom prst="rect">
            <a:avLst/>
          </a:prstGeom>
        </p:spPr>
      </p:pic>
    </p:spTree>
  </p:cSld>
  <p:clrMapOvr>
    <a:masterClrMapping/>
  </p:clrMapOvr>
  <p:transition advTm="524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330</Words>
  <Application>Microsoft Office PowerPoint</Application>
  <PresentationFormat>Экран (4:3)</PresentationFormat>
  <Paragraphs>42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Залежність людини від гаджетів</vt:lpstr>
      <vt:lpstr>Сьогодні дуже часто можна помітити, як, замість спілкування, молоді люди проводять свій час у гаджетах</vt:lpstr>
      <vt:lpstr>Люди стали залежні від лайків і репостів у соцмережах, стали менше спілкуватися наживо і більше віртуально</vt:lpstr>
      <vt:lpstr>Розглянемо деякі проблеми, що з'явилися у зв'язку з широким використанням сучасних гаджетів</vt:lpstr>
      <vt:lpstr>Інтернет-залежність</vt:lpstr>
      <vt:lpstr>Негативні сторони Інтернету:</vt:lpstr>
      <vt:lpstr>Залежність від онлайн-ігор</vt:lpstr>
      <vt:lpstr>Причини залежності:</vt:lpstr>
      <vt:lpstr>Залежність від соціальних мереж</vt:lpstr>
      <vt:lpstr>Соцмережі впливають на наш настрій, сон, психічне здоров'я і стосунки </vt:lpstr>
      <vt:lpstr>Номофобія, або страх залишитися без мобільного телефону</vt:lpstr>
      <vt:lpstr>Чому хворіють номофобією?</vt:lpstr>
      <vt:lpstr> Симптоми гаджетозалежності </vt:lpstr>
      <vt:lpstr>Ти дивишся час, а потім відразу ж його забуваєш</vt:lpstr>
      <vt:lpstr> Не випускаєш гаджет  із рук</vt:lpstr>
      <vt:lpstr>Гаджет завжди розряджений</vt:lpstr>
      <vt:lpstr>Не помічаєш, скільки провів часу, прокручуючи стрічку</vt:lpstr>
      <vt:lpstr> Способи позбутися  гаджетозалежності</vt:lpstr>
      <vt:lpstr> Виділити час на використання гаджетів</vt:lpstr>
      <vt:lpstr>Дивіться час за наручним годинником</vt:lpstr>
      <vt:lpstr>Позбавтесь від непотрібних додатків</vt:lpstr>
      <vt:lpstr>Не використовуйте смартфон за годину до сну</vt:lpstr>
      <vt:lpstr>Приділяйте більше часу спорту і друзям  </vt:lpstr>
      <vt:lpstr>До гаджетозалежності можна ставитися по-різному. Але, погодьтеся, майбутнє, в якому всі сидять в тиші, гортаючи додатки свого смартфону і не спілкуючись один з одним, представляється сумним та безперспективним. В житті стільки цікавого, воно різнобарвне і неповторне! Насолоджуйтеся реальним життям!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Залежність людини від гаджетів</dc:title>
  <dc:creator>АЛЛА</dc:creator>
  <cp:lastModifiedBy>User206</cp:lastModifiedBy>
  <cp:revision>71</cp:revision>
  <dcterms:created xsi:type="dcterms:W3CDTF">2020-02-15T17:30:31Z</dcterms:created>
  <dcterms:modified xsi:type="dcterms:W3CDTF">2020-03-03T10:48:43Z</dcterms:modified>
</cp:coreProperties>
</file>