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4"/>
  </p:handoutMasterIdLst>
  <p:sldIdLst>
    <p:sldId id="256" r:id="rId2"/>
    <p:sldId id="260" r:id="rId3"/>
    <p:sldId id="264" r:id="rId4"/>
    <p:sldId id="258" r:id="rId5"/>
    <p:sldId id="257" r:id="rId6"/>
    <p:sldId id="259" r:id="rId7"/>
    <p:sldId id="265" r:id="rId8"/>
    <p:sldId id="261" r:id="rId9"/>
    <p:sldId id="262" r:id="rId10"/>
    <p:sldId id="263" r:id="rId11"/>
    <p:sldId id="266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озділ за промовчанням" id="{2702CCBD-255B-4578-901A-D38CF3297B34}">
          <p14:sldIdLst>
            <p14:sldId id="256"/>
            <p14:sldId id="260"/>
            <p14:sldId id="264"/>
            <p14:sldId id="258"/>
            <p14:sldId id="257"/>
            <p14:sldId id="259"/>
            <p14:sldId id="265"/>
            <p14:sldId id="261"/>
            <p14:sldId id="262"/>
            <p14:sldId id="263"/>
            <p14:sldId id="266"/>
            <p14:sldId id="26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661"/>
    <a:srgbClr val="FF5050"/>
    <a:srgbClr val="33CCFF"/>
    <a:srgbClr val="66FF66"/>
    <a:srgbClr val="FF66FF"/>
    <a:srgbClr val="0F2745"/>
    <a:srgbClr val="254061"/>
    <a:srgbClr val="AAB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8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27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C86FF-B02C-4415-9ACC-F6DD6F21A403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CBAAC-D6B0-4D10-8ECD-FF4E54CB4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5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6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0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71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24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83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8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4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84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3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10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34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5F896-FB99-42F4-B5E8-63067300574A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0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3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21"/>
          <p:cNvSpPr/>
          <p:nvPr userDrawn="1"/>
        </p:nvSpPr>
        <p:spPr>
          <a:xfrm>
            <a:off x="0" y="1447800"/>
            <a:ext cx="9144000" cy="5410200"/>
          </a:xfrm>
          <a:prstGeom prst="rect">
            <a:avLst/>
          </a:prstGeom>
          <a:solidFill>
            <a:srgbClr val="0F2745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9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gradFill>
            <a:gsLst>
              <a:gs pos="0">
                <a:srgbClr val="0F2745"/>
              </a:gs>
              <a:gs pos="50000">
                <a:schemeClr val="bg1"/>
              </a:gs>
              <a:gs pos="100000">
                <a:srgbClr val="254061"/>
              </a:gs>
            </a:gsLst>
            <a:lin ang="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3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3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89358" y="4062710"/>
            <a:ext cx="9152596" cy="25336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alpha val="0"/>
                </a:schemeClr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52500" y="4598876"/>
            <a:ext cx="7239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       ЛУДОМАНІЯ</a:t>
            </a:r>
            <a:endParaRPr lang="en-US" sz="6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2383" y="5329535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/>
          </a:p>
        </p:txBody>
      </p:sp>
      <p:sp>
        <p:nvSpPr>
          <p:cNvPr id="6" name="Овал 5"/>
          <p:cNvSpPr/>
          <p:nvPr/>
        </p:nvSpPr>
        <p:spPr>
          <a:xfrm>
            <a:off x="3544283" y="1186915"/>
            <a:ext cx="2381733" cy="21898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83" y="1344482"/>
            <a:ext cx="2343633" cy="19731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9061"/>
            <a:ext cx="2225753" cy="1447801"/>
          </a:xfrm>
          <a:prstGeom prst="rect">
            <a:avLst/>
          </a:prstGeom>
        </p:spPr>
      </p:pic>
      <p:sp>
        <p:nvSpPr>
          <p:cNvPr id="23" name="Блок-схема: процес 22"/>
          <p:cNvSpPr/>
          <p:nvPr/>
        </p:nvSpPr>
        <p:spPr>
          <a:xfrm rot="3114847">
            <a:off x="3593288" y="2184683"/>
            <a:ext cx="2293977" cy="166954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процес 23"/>
          <p:cNvSpPr/>
          <p:nvPr/>
        </p:nvSpPr>
        <p:spPr>
          <a:xfrm rot="18323988">
            <a:off x="3571635" y="2165537"/>
            <a:ext cx="2286000" cy="168274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" y="3200635"/>
            <a:ext cx="2561309" cy="1443038"/>
          </a:xfrm>
          <a:prstGeom prst="rect">
            <a:avLst/>
          </a:prstGeom>
        </p:spPr>
      </p:pic>
      <p:cxnSp>
        <p:nvCxnSpPr>
          <p:cNvPr id="13" name="Пряма сполучна лінія 12"/>
          <p:cNvCxnSpPr/>
          <p:nvPr/>
        </p:nvCxnSpPr>
        <p:spPr>
          <a:xfrm flipV="1">
            <a:off x="80762" y="3099325"/>
            <a:ext cx="1819979" cy="14212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 сполучна лінія 15"/>
          <p:cNvCxnSpPr/>
          <p:nvPr/>
        </p:nvCxnSpPr>
        <p:spPr>
          <a:xfrm>
            <a:off x="326299" y="3099324"/>
            <a:ext cx="1734201" cy="14212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Пряма сполучна лінія 27"/>
          <p:cNvCxnSpPr/>
          <p:nvPr/>
        </p:nvCxnSpPr>
        <p:spPr>
          <a:xfrm flipV="1">
            <a:off x="6858000" y="5050290"/>
            <a:ext cx="2139393" cy="15205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Пряма сполучна лінія 29"/>
          <p:cNvCxnSpPr/>
          <p:nvPr/>
        </p:nvCxnSpPr>
        <p:spPr>
          <a:xfrm>
            <a:off x="7162185" y="5028396"/>
            <a:ext cx="1901053" cy="15679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alexander-nakarada-uplifting-ball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554" y="6262851"/>
            <a:ext cx="694592" cy="58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3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7"/>
    </mc:Choice>
    <mc:Fallback xmlns="">
      <p:transition spd="slow" advTm="2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23" grpId="0" animBg="1"/>
      <p:bldP spid="24" grpId="0" animBg="1"/>
    </p:bldLst>
  </p:timing>
  <p:extLst>
    <p:ext uri="{E180D4A7-C9FB-4DFB-919C-405C955672EB}">
      <p14:showEvtLst xmlns:p14="http://schemas.microsoft.com/office/powerpoint/2010/main">
        <p14:playEvt time="530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9" y="-24981"/>
            <a:ext cx="9169179" cy="68829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8400" y="224134"/>
            <a:ext cx="442816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err="1"/>
              <a:t>Третя</a:t>
            </a:r>
            <a:r>
              <a:rPr lang="ru-RU" sz="2400" b="1" dirty="0"/>
              <a:t> </a:t>
            </a:r>
            <a:r>
              <a:rPr lang="ru-RU" sz="2400" b="1" dirty="0" err="1"/>
              <a:t>стадія</a:t>
            </a:r>
            <a:r>
              <a:rPr lang="ru-RU" sz="2400" b="1" dirty="0"/>
              <a:t> </a:t>
            </a:r>
            <a:r>
              <a:rPr lang="ru-RU" sz="2400" b="1" dirty="0" smtClean="0"/>
              <a:t>– </a:t>
            </a:r>
            <a:r>
              <a:rPr lang="ru-RU" sz="2400" b="1" cap="all" dirty="0" err="1">
                <a:solidFill>
                  <a:srgbClr val="FF0000"/>
                </a:solidFill>
              </a:rPr>
              <a:t>стадія</a:t>
            </a:r>
            <a:r>
              <a:rPr lang="ru-RU" sz="2400" b="1" cap="all" dirty="0" smtClean="0"/>
              <a:t> </a:t>
            </a:r>
            <a:r>
              <a:rPr lang="ru-RU" sz="2400" b="1" cap="all" dirty="0" err="1" smtClean="0">
                <a:solidFill>
                  <a:srgbClr val="FF0000"/>
                </a:solidFill>
              </a:rPr>
              <a:t>відчаю</a:t>
            </a:r>
            <a:endParaRPr lang="ru-RU" sz="2400" b="1" cap="all" dirty="0">
              <a:solidFill>
                <a:srgbClr val="FF0000"/>
              </a:solidFill>
            </a:endParaRPr>
          </a:p>
        </p:txBody>
      </p:sp>
      <p:sp>
        <p:nvSpPr>
          <p:cNvPr id="6" name="Прямокутник із двома округленими протилежними кутами 5"/>
          <p:cNvSpPr/>
          <p:nvPr/>
        </p:nvSpPr>
        <p:spPr>
          <a:xfrm>
            <a:off x="228600" y="1905000"/>
            <a:ext cx="4114800" cy="30480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2082380"/>
            <a:ext cx="3810000" cy="1066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b="1" u="sng" dirty="0" smtClean="0"/>
              <a:t>У </a:t>
            </a:r>
            <a:r>
              <a:rPr lang="ru-RU" sz="1800" b="1" u="sng" dirty="0" err="1"/>
              <a:t>гравця</a:t>
            </a:r>
            <a:r>
              <a:rPr lang="ru-RU" sz="1800" b="1" u="sng" dirty="0"/>
              <a:t> </a:t>
            </a:r>
            <a:r>
              <a:rPr lang="ru-RU" sz="1800" b="1" u="sng" dirty="0" err="1"/>
              <a:t>вже</a:t>
            </a:r>
            <a:r>
              <a:rPr lang="ru-RU" sz="1800" b="1" u="sng" dirty="0"/>
              <a:t> </a:t>
            </a:r>
            <a:r>
              <a:rPr lang="ru-RU" sz="1800" b="1" u="sng" dirty="0" err="1" smtClean="0"/>
              <a:t>повністю</a:t>
            </a:r>
            <a:r>
              <a:rPr lang="ru-RU" sz="1800" b="1" u="sng" dirty="0" smtClean="0"/>
              <a:t> </a:t>
            </a:r>
            <a:r>
              <a:rPr lang="ru-RU" sz="1800" b="1" u="sng" dirty="0" err="1" smtClean="0"/>
              <a:t>сформований</a:t>
            </a:r>
            <a:r>
              <a:rPr lang="ru-RU" sz="1800" b="1" u="sng" dirty="0" smtClean="0"/>
              <a:t> </a:t>
            </a:r>
            <a:r>
              <a:rPr lang="ru-RU" sz="1800" b="1" u="sng" dirty="0"/>
              <a:t>букет </a:t>
            </a:r>
            <a:r>
              <a:rPr lang="ru-RU" sz="1800" b="1" u="sng" dirty="0" err="1"/>
              <a:t>соціальних</a:t>
            </a:r>
            <a:r>
              <a:rPr lang="ru-RU" sz="1800" b="1" u="sng" dirty="0"/>
              <a:t> </a:t>
            </a:r>
            <a:r>
              <a:rPr lang="ru-RU" sz="1800" b="1" u="sng" dirty="0" smtClean="0"/>
              <a:t>і </a:t>
            </a:r>
            <a:r>
              <a:rPr lang="ru-RU" sz="1800" b="1" u="sng" dirty="0" err="1" smtClean="0"/>
              <a:t>психічних</a:t>
            </a:r>
            <a:r>
              <a:rPr lang="ru-RU" sz="1800" b="1" u="sng" dirty="0" smtClean="0"/>
              <a:t> </a:t>
            </a:r>
            <a:r>
              <a:rPr lang="ru-RU" sz="1800" b="1" u="sng" dirty="0" err="1"/>
              <a:t>відхилень</a:t>
            </a:r>
            <a:r>
              <a:rPr lang="ru-RU" sz="1800" b="1" u="sng" dirty="0"/>
              <a:t>. </a:t>
            </a:r>
            <a:r>
              <a:rPr lang="ru-RU" sz="1800" b="1" u="sng" dirty="0" smtClean="0"/>
              <a:t>У </a:t>
            </a:r>
            <a:r>
              <a:rPr lang="ru-RU" sz="1800" b="1" u="sng" dirty="0" err="1" smtClean="0"/>
              <a:t>лудомана</a:t>
            </a:r>
            <a:r>
              <a:rPr lang="ru-RU" sz="1800" b="1" u="sng" dirty="0" smtClean="0"/>
              <a:t> </a:t>
            </a:r>
            <a:r>
              <a:rPr lang="ru-RU" sz="1800" b="1" u="sng" dirty="0" err="1"/>
              <a:t>вже</a:t>
            </a:r>
            <a:r>
              <a:rPr lang="ru-RU" sz="1800" b="1" u="sng" dirty="0"/>
              <a:t> </a:t>
            </a:r>
            <a:r>
              <a:rPr lang="ru-RU" sz="1800" b="1" u="sng" dirty="0" smtClean="0"/>
              <a:t>практично </a:t>
            </a:r>
            <a:r>
              <a:rPr lang="ru-RU" sz="1800" b="1" u="sng" dirty="0" err="1" smtClean="0"/>
              <a:t>втрачена</a:t>
            </a:r>
            <a:r>
              <a:rPr lang="ru-RU" sz="1800" b="1" u="sng" dirty="0" smtClean="0"/>
              <a:t> </a:t>
            </a:r>
            <a:r>
              <a:rPr lang="ru-RU" sz="1800" b="1" u="sng" dirty="0" err="1"/>
              <a:t>здатність</a:t>
            </a:r>
            <a:r>
              <a:rPr lang="ru-RU" sz="1800" b="1" u="sng" dirty="0"/>
              <a:t> </a:t>
            </a:r>
            <a:r>
              <a:rPr lang="ru-RU" sz="1800" b="1" u="sng" dirty="0" smtClean="0"/>
              <a:t>до </a:t>
            </a:r>
            <a:r>
              <a:rPr lang="ru-RU" sz="1800" b="1" u="sng" dirty="0" err="1" smtClean="0"/>
              <a:t>нормальної</a:t>
            </a:r>
            <a:r>
              <a:rPr lang="ru-RU" sz="1800" b="1" u="sng" dirty="0" smtClean="0"/>
              <a:t> </a:t>
            </a:r>
            <a:r>
              <a:rPr lang="ru-RU" sz="1800" b="1" u="sng" dirty="0" err="1"/>
              <a:t>соціалізації</a:t>
            </a:r>
            <a:r>
              <a:rPr lang="ru-RU" sz="1800" b="1" u="sng" dirty="0"/>
              <a:t>: </a:t>
            </a:r>
            <a:r>
              <a:rPr lang="ru-RU" sz="1800" b="1" u="sng" dirty="0" err="1" smtClean="0"/>
              <a:t>сім'я</a:t>
            </a:r>
            <a:r>
              <a:rPr lang="ru-RU" sz="1800" b="1" u="sng" dirty="0" smtClean="0"/>
              <a:t> </a:t>
            </a:r>
            <a:r>
              <a:rPr lang="ru-RU" sz="1800" b="1" u="sng" dirty="0" err="1" smtClean="0"/>
              <a:t>знаходиться</a:t>
            </a:r>
            <a:r>
              <a:rPr lang="ru-RU" sz="1800" b="1" u="sng" dirty="0" smtClean="0"/>
              <a:t> </a:t>
            </a:r>
            <a:r>
              <a:rPr lang="ru-RU" sz="1800" b="1" u="sng" dirty="0"/>
              <a:t>на </a:t>
            </a:r>
            <a:r>
              <a:rPr lang="ru-RU" sz="1800" b="1" u="sng" dirty="0" err="1"/>
              <a:t>межі</a:t>
            </a:r>
            <a:r>
              <a:rPr lang="ru-RU" sz="1800" b="1" u="sng" dirty="0"/>
              <a:t> </a:t>
            </a:r>
            <a:r>
              <a:rPr lang="ru-RU" sz="1800" b="1" u="sng" dirty="0" err="1"/>
              <a:t>розвалу</a:t>
            </a:r>
            <a:r>
              <a:rPr lang="ru-RU" sz="1800" b="1" u="sng" dirty="0"/>
              <a:t>, а </a:t>
            </a:r>
            <a:r>
              <a:rPr lang="ru-RU" sz="1800" b="1" u="sng" dirty="0" smtClean="0"/>
              <a:t>сам </a:t>
            </a:r>
            <a:r>
              <a:rPr lang="ru-RU" sz="1800" b="1" u="sng" dirty="0" err="1" smtClean="0"/>
              <a:t>гравець-співробітник</a:t>
            </a:r>
            <a:r>
              <a:rPr lang="ru-RU" sz="1800" b="1" u="sng" dirty="0" smtClean="0"/>
              <a:t> </a:t>
            </a:r>
            <a:r>
              <a:rPr lang="ru-RU" sz="1800" b="1" u="sng" dirty="0"/>
              <a:t>- на </a:t>
            </a:r>
            <a:r>
              <a:rPr lang="ru-RU" sz="1800" b="1" u="sng" dirty="0" err="1" smtClean="0"/>
              <a:t>межі</a:t>
            </a:r>
            <a:r>
              <a:rPr lang="ru-RU" sz="1800" b="1" u="sng" dirty="0" smtClean="0"/>
              <a:t> </a:t>
            </a:r>
            <a:r>
              <a:rPr lang="ru-RU" sz="1800" b="1" u="sng" dirty="0" err="1" smtClean="0"/>
              <a:t>звільнення</a:t>
            </a:r>
            <a:r>
              <a:rPr lang="ru-RU" sz="1800" b="1" u="sng" dirty="0" smtClean="0"/>
              <a:t> </a:t>
            </a:r>
            <a:r>
              <a:rPr lang="ru-RU" sz="1800" b="1" u="sng" dirty="0"/>
              <a:t>з </a:t>
            </a:r>
            <a:r>
              <a:rPr lang="ru-RU" sz="1800" b="1" u="sng" dirty="0" err="1"/>
              <a:t>роботи</a:t>
            </a:r>
            <a:r>
              <a:rPr lang="ru-RU" sz="1800" b="1" u="sng" dirty="0"/>
              <a:t> </a:t>
            </a:r>
            <a:r>
              <a:rPr lang="ru-RU" sz="1800" b="1" u="sng" dirty="0" err="1" smtClean="0"/>
              <a:t>або</a:t>
            </a:r>
            <a:r>
              <a:rPr lang="ru-RU" sz="1800" b="1" u="sng" dirty="0" smtClean="0"/>
              <a:t> </a:t>
            </a:r>
            <a:r>
              <a:rPr lang="ru-RU" sz="1800" b="1" u="sng" dirty="0" err="1" smtClean="0"/>
              <a:t>відрахування</a:t>
            </a:r>
            <a:r>
              <a:rPr lang="ru-RU" sz="1800" b="1" u="sng" dirty="0" smtClean="0"/>
              <a:t> </a:t>
            </a:r>
            <a:r>
              <a:rPr lang="ru-RU" sz="1800" b="1" u="sng" dirty="0"/>
              <a:t>з вузу. </a:t>
            </a:r>
            <a:endParaRPr lang="ru-RU" sz="1800" b="1" u="sng" dirty="0" smtClean="0"/>
          </a:p>
          <a:p>
            <a:pPr marL="0" indent="0" algn="ctr">
              <a:buNone/>
            </a:pPr>
            <a:r>
              <a:rPr lang="ru-RU" sz="1800" b="1" u="sng" dirty="0" err="1" smtClean="0"/>
              <a:t>Бажання</a:t>
            </a:r>
            <a:r>
              <a:rPr lang="ru-RU" sz="1800" b="1" u="sng" dirty="0" smtClean="0"/>
              <a:t> </a:t>
            </a:r>
            <a:r>
              <a:rPr lang="ru-RU" sz="1800" b="1" u="sng" dirty="0" err="1" smtClean="0"/>
              <a:t>взяти</a:t>
            </a:r>
            <a:r>
              <a:rPr lang="ru-RU" sz="1800" b="1" u="sng" dirty="0" smtClean="0"/>
              <a:t> </a:t>
            </a:r>
            <a:r>
              <a:rPr lang="ru-RU" sz="1800" b="1" u="sng" dirty="0"/>
              <a:t>реванш в </a:t>
            </a:r>
            <a:r>
              <a:rPr lang="ru-RU" sz="1800" b="1" u="sng" dirty="0" err="1"/>
              <a:t>грі</a:t>
            </a:r>
            <a:r>
              <a:rPr lang="ru-RU" sz="1800" b="1" u="sng" dirty="0"/>
              <a:t> </a:t>
            </a:r>
            <a:r>
              <a:rPr lang="ru-RU" sz="1800" b="1" u="sng" dirty="0" err="1" smtClean="0"/>
              <a:t>стає</a:t>
            </a:r>
            <a:r>
              <a:rPr lang="ru-RU" sz="1800" b="1" u="sng" dirty="0" smtClean="0"/>
              <a:t> </a:t>
            </a:r>
            <a:r>
              <a:rPr lang="ru-RU" sz="1800" b="1" u="sng" dirty="0" err="1" smtClean="0"/>
              <a:t>єдиною</a:t>
            </a:r>
            <a:r>
              <a:rPr lang="ru-RU" sz="1800" b="1" u="sng" dirty="0" smtClean="0"/>
              <a:t> </a:t>
            </a:r>
            <a:r>
              <a:rPr lang="ru-RU" sz="1800" b="1" u="sng" dirty="0"/>
              <a:t>метою в </a:t>
            </a:r>
            <a:r>
              <a:rPr lang="ru-RU" sz="1800" b="1" u="sng" dirty="0" err="1" smtClean="0"/>
              <a:t>житті</a:t>
            </a:r>
            <a:endParaRPr lang="ru-RU" sz="1800" b="1" u="sng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1" y="1691477"/>
            <a:ext cx="781806" cy="7818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331" t="2169" r="4791" b="22658"/>
          <a:stretch/>
        </p:blipFill>
        <p:spPr>
          <a:xfrm>
            <a:off x="4857341" y="1224630"/>
            <a:ext cx="4018445" cy="43837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61" y="5035908"/>
            <a:ext cx="2120615" cy="160896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087"/>
            <a:ext cx="2198289" cy="153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2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83"/>
    </mc:Choice>
    <mc:Fallback xmlns="">
      <p:transition spd="slow" advTm="23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9" y="-24981"/>
            <a:ext cx="9169179" cy="68829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585" y="152400"/>
            <a:ext cx="7867650" cy="77114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latin typeface="Arial Black" panose="020B0A04020102020204" pitchFamily="34" charset="0"/>
              </a:rPr>
              <a:t>Чи</a:t>
            </a:r>
            <a:r>
              <a:rPr lang="ru-RU" b="1" dirty="0">
                <a:latin typeface="Arial Black" panose="020B0A04020102020204" pitchFamily="34" charset="0"/>
              </a:rPr>
              <a:t> </a:t>
            </a:r>
            <a:r>
              <a:rPr lang="ru-RU" b="1" dirty="0" err="1">
                <a:latin typeface="Arial Black" panose="020B0A04020102020204" pitchFamily="34" charset="0"/>
              </a:rPr>
              <a:t>можна</a:t>
            </a:r>
            <a:r>
              <a:rPr lang="ru-RU" b="1" dirty="0">
                <a:latin typeface="Arial Black" panose="020B0A04020102020204" pitchFamily="34" charset="0"/>
              </a:rPr>
              <a:t> </a:t>
            </a:r>
            <a:r>
              <a:rPr lang="ru-RU" b="1" dirty="0" err="1">
                <a:latin typeface="Arial Black" panose="020B0A04020102020204" pitchFamily="34" charset="0"/>
              </a:rPr>
              <a:t>врятуватися</a:t>
            </a:r>
            <a:r>
              <a:rPr lang="ru-RU" b="1" dirty="0">
                <a:latin typeface="Arial Black" panose="020B0A04020102020204" pitchFamily="34" charset="0"/>
              </a:rPr>
              <a:t> </a:t>
            </a:r>
            <a:r>
              <a:rPr lang="ru-RU" b="1" dirty="0" err="1">
                <a:latin typeface="Arial Black" panose="020B0A04020102020204" pitchFamily="34" charset="0"/>
              </a:rPr>
              <a:t>від</a:t>
            </a:r>
            <a:r>
              <a:rPr lang="ru-RU" b="1" dirty="0">
                <a:latin typeface="Arial Black" panose="020B0A04020102020204" pitchFamily="34" charset="0"/>
              </a:rPr>
              <a:t> </a:t>
            </a:r>
            <a:r>
              <a:rPr lang="ru-RU" b="1" dirty="0" err="1">
                <a:latin typeface="Arial Black" panose="020B0A04020102020204" pitchFamily="34" charset="0"/>
              </a:rPr>
              <a:t>ігрової</a:t>
            </a:r>
            <a:r>
              <a:rPr lang="ru-RU" b="1" dirty="0">
                <a:latin typeface="Arial Black" panose="020B0A04020102020204" pitchFamily="34" charset="0"/>
              </a:rPr>
              <a:t> </a:t>
            </a:r>
            <a:r>
              <a:rPr lang="ru-RU" b="1" dirty="0" err="1">
                <a:latin typeface="Arial Black" panose="020B0A04020102020204" pitchFamily="34" charset="0"/>
              </a:rPr>
              <a:t>залежності</a:t>
            </a:r>
            <a:r>
              <a:rPr lang="ru-RU" b="1" dirty="0">
                <a:latin typeface="Arial Black" panose="020B0A04020102020204" pitchFamily="34" charset="0"/>
              </a:rPr>
              <a:t>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7910" y="723489"/>
            <a:ext cx="8763000" cy="26930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b="1" dirty="0" smtClean="0">
                <a:latin typeface="Bahnschrift" panose="020B0502040204020203" pitchFamily="34" charset="0"/>
              </a:rPr>
              <a:t>Підводячи підсумок, хочеться сказати, що так-вихід є. При перших же підозрах на </a:t>
            </a:r>
            <a:r>
              <a:rPr lang="uk-UA" b="1" dirty="0" err="1" smtClean="0">
                <a:latin typeface="Bahnschrift" panose="020B0502040204020203" pitchFamily="34" charset="0"/>
              </a:rPr>
              <a:t>лудоманію</a:t>
            </a:r>
            <a:r>
              <a:rPr lang="uk-UA" b="1" dirty="0" smtClean="0">
                <a:latin typeface="Bahnschrift" panose="020B0502040204020203" pitchFamily="34" charset="0"/>
              </a:rPr>
              <a:t> потрібно звертатися до психолога. У запущеній формі не уникнути спеціалізованих </a:t>
            </a:r>
            <a:r>
              <a:rPr lang="uk-UA" b="1" dirty="0" err="1" smtClean="0">
                <a:latin typeface="Bahnschrift" panose="020B0502040204020203" pitchFamily="34" charset="0"/>
              </a:rPr>
              <a:t>клінік</a:t>
            </a:r>
            <a:r>
              <a:rPr lang="uk-UA" b="1" dirty="0" smtClean="0">
                <a:latin typeface="Bahnschrift" panose="020B0502040204020203" pitchFamily="34" charset="0"/>
              </a:rPr>
              <a:t>. Подібне захворювання-це психологічна, а не фізична залежність. Основний акцент буде ставитися на роботу людини над своєю особистістю. Тільки так можна буде подивитися в обличчя стресу і почати важкий процес одужання. Усвідомивши причини виникнення залежності, пацієнт за допомогою лікаря зможе знайти нові орієнтири в житті!</a:t>
            </a:r>
            <a:endParaRPr lang="uk-UA" b="1" dirty="0">
              <a:latin typeface="Bahnschrift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732" r="2286" b="4009"/>
          <a:stretch/>
        </p:blipFill>
        <p:spPr>
          <a:xfrm>
            <a:off x="1473310" y="3508088"/>
            <a:ext cx="6172200" cy="3291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кутник 5"/>
          <p:cNvSpPr/>
          <p:nvPr/>
        </p:nvSpPr>
        <p:spPr>
          <a:xfrm>
            <a:off x="13647" y="6565612"/>
            <a:ext cx="94739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https://</a:t>
            </a:r>
            <a:r>
              <a:rPr lang="en-US" sz="1400" b="1" dirty="0" smtClean="0">
                <a:solidFill>
                  <a:schemeClr val="bg1"/>
                </a:solidFill>
              </a:rPr>
              <a:t>logincasino.com/article/azart-v-chem-kroetsya-zavisimost-ot-igrovih-avtomatov-i-kazino34972.htm</a:t>
            </a:r>
            <a:endParaRPr lang="ru-RU" sz="1400" b="1" dirty="0">
              <a:solidFill>
                <a:schemeClr val="bg1"/>
              </a:solidFill>
            </a:endParaRPr>
          </a:p>
          <a:p>
            <a:r>
              <a:rPr lang="en-US" dirty="0" smtClean="0"/>
              <a:t>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61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93"/>
    </mc:Choice>
    <mc:Fallback xmlns="">
      <p:transition spd="slow" advTm="37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90" y="-12491"/>
            <a:ext cx="9169179" cy="68829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399" y="173698"/>
            <a:ext cx="3814060" cy="3161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85" y="0"/>
            <a:ext cx="4111514" cy="3492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22" y="3461444"/>
            <a:ext cx="3829031" cy="2878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кутник 7"/>
          <p:cNvSpPr/>
          <p:nvPr/>
        </p:nvSpPr>
        <p:spPr>
          <a:xfrm>
            <a:off x="0" y="6427113"/>
            <a:ext cx="5029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https://avatars.mds.yandex.net/get-pdb/2492448/26b8da03-60ff-47e6-b213-92de9b9d9b48/s1200</a:t>
            </a:r>
            <a:endParaRPr lang="ru-RU" sz="110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-480" t="16337" r="13482" b="13116"/>
          <a:stretch/>
        </p:blipFill>
        <p:spPr>
          <a:xfrm flipH="1">
            <a:off x="4705251" y="3358677"/>
            <a:ext cx="3729207" cy="29193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9686" y="1732836"/>
            <a:ext cx="2412134" cy="272658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СКАЖЕМО «Н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І» АЗАРТНИМ</a:t>
            </a:r>
            <a:b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ІГРАМ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4705251" y="17271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https://avatars.mds.yandex.net/get-pdb/2303023/b2820cd7-537a-43e8-a796-889c6b60d8a7/s1200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5"/>
    </mc:Choice>
    <mc:Fallback xmlns="">
      <p:transition spd="slow" advTm="5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41" y="0"/>
            <a:ext cx="9163082" cy="6870490"/>
          </a:xfrm>
          <a:prstGeom prst="rect">
            <a:avLst/>
          </a:prstGeom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295396" y="2971800"/>
            <a:ext cx="6778625" cy="2283607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2000" b="1" dirty="0" err="1" smtClean="0">
                <a:latin typeface="Arial Black" panose="020B0A04020102020204" pitchFamily="34" charset="0"/>
              </a:rPr>
              <a:t>Лудоманія</a:t>
            </a:r>
            <a:r>
              <a:rPr lang="uk-UA" sz="2000" b="1" dirty="0" smtClean="0">
                <a:latin typeface="Arial Black" panose="020B0A04020102020204" pitchFamily="34" charset="0"/>
              </a:rPr>
              <a:t> - це залежність людини від бажання грати на гроші в азартні ігри, будь-то ігрові автомати, покер, рулетка та інші види </a:t>
            </a:r>
            <a:r>
              <a:rPr lang="uk-UA" sz="2000" b="1" dirty="0" err="1" smtClean="0">
                <a:latin typeface="Arial Black" panose="020B0A04020102020204" pitchFamily="34" charset="0"/>
              </a:rPr>
              <a:t>гемблінгу</a:t>
            </a:r>
            <a:r>
              <a:rPr lang="uk-UA" sz="2000" b="1" dirty="0" smtClean="0">
                <a:latin typeface="Arial Black" panose="020B0A04020102020204" pitchFamily="34" charset="0"/>
              </a:rPr>
              <a:t>. Більшість гравців програють. Проте люди продовжують грати, переконані в тому, що виграш їх наздожене. І таких людей багато, не дивлячись на те, що азартні ігри заборонені в нашій країні! </a:t>
            </a:r>
            <a:endParaRPr lang="uk-UA" sz="2000" b="1" dirty="0">
              <a:latin typeface="Arial Black" panose="020B0A04020102020204" pitchFamily="34" charset="0"/>
            </a:endParaRPr>
          </a:p>
        </p:txBody>
      </p:sp>
      <p:sp>
        <p:nvSpPr>
          <p:cNvPr id="4" name="AutoShape 2" descr="https://avatars.mds.yandex.net/get-pdb/1925624/9b35ade3-2410-45c1-8338-15984ca7fc9b/s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кутник 6"/>
          <p:cNvSpPr/>
          <p:nvPr/>
        </p:nvSpPr>
        <p:spPr>
          <a:xfrm>
            <a:off x="3657843" y="2825258"/>
            <a:ext cx="533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Bahnschrift SemiBold" panose="020B0502040204020203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2055933" y="5226451"/>
            <a:ext cx="5257549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atin typeface="Arial Black" panose="020B0A04020102020204" pitchFamily="34" charset="0"/>
              </a:rPr>
              <a:t>Гравцеві найважче перенести не те, що він програв, а те, що треба перестати грати.</a:t>
            </a:r>
            <a:endParaRPr lang="uk-UA" sz="2000" b="1" dirty="0">
              <a:latin typeface="Arial Black" panose="020B0A040201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-854515"/>
            <a:ext cx="10668000" cy="73595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0" y="5255406"/>
            <a:ext cx="2026233" cy="137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3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05"/>
    </mc:Choice>
    <mc:Fallback xmlns="">
      <p:transition spd="slow" advTm="23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981"/>
            <a:ext cx="9169179" cy="68829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573108" cy="68976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22388" y="1219200"/>
            <a:ext cx="4724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latin typeface="Arial Black" panose="020B0A04020102020204" pitchFamily="34" charset="0"/>
              </a:rPr>
              <a:t>Азартна гра - за визначенням випадкова подія. Разом з тим багато гравців твердо переконані, що можуть розробити систему, завдяки якій будуть вигравати на постійній основі. Це і спроби передбачити закономірності випадкових цифр (їх не існує), і спроби вибирати «гарячі», так звані азартні ігрові автомати, і уникати «холодних» (наприклад, грати в </a:t>
            </a:r>
            <a:r>
              <a:rPr lang="uk-UA" sz="1600" b="1" dirty="0" err="1" smtClean="0">
                <a:latin typeface="Arial Black" panose="020B0A04020102020204" pitchFamily="34" charset="0"/>
              </a:rPr>
              <a:t>слот</a:t>
            </a:r>
            <a:r>
              <a:rPr lang="uk-UA" sz="1600" b="1" dirty="0" smtClean="0">
                <a:latin typeface="Arial Black" panose="020B0A04020102020204" pitchFamily="34" charset="0"/>
              </a:rPr>
              <a:t>, який не виробляв виплат вже довгий час, вважаючи, що це «ось-ось станеться), і, до абсурду, виконання ритуальних дій, щоб низка виграшів не припинялася. І все це є помилками, які потрібно контролювати, щоб азартні ігри залишалися тільки частиною життя, приємним хобі і не приносили руйнувань в життя людини.</a:t>
            </a:r>
          </a:p>
          <a:p>
            <a:endParaRPr lang="ru-RU" sz="1600" dirty="0"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" y="5257800"/>
            <a:ext cx="2976948" cy="1600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0066">
            <a:off x="220062" y="173500"/>
            <a:ext cx="1371600" cy="1371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616" y="5752234"/>
            <a:ext cx="1539120" cy="96744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889">
            <a:off x="7188540" y="120457"/>
            <a:ext cx="1807373" cy="118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3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71"/>
    </mc:Choice>
    <mc:Fallback xmlns="">
      <p:transition spd="slow" advTm="46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0" y="0"/>
            <a:ext cx="9146613" cy="68552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4089" y="186578"/>
            <a:ext cx="5427310" cy="946278"/>
          </a:xfrm>
        </p:spPr>
        <p:txBody>
          <a:bodyPr>
            <a:prstTxWarp prst="textInflateTop">
              <a:avLst/>
            </a:prstTxWarp>
            <a:normAutofit fontScale="90000"/>
          </a:bodyPr>
          <a:lstStyle/>
          <a:p>
            <a:pPr algn="ctr"/>
            <a:r>
              <a:rPr lang="uk-UA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Види ігор</a:t>
            </a:r>
            <a:r>
              <a:rPr lang="uk-UA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, притаманні гравцям</a:t>
            </a:r>
            <a:endParaRPr lang="ru-RU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2052917" y="1295400"/>
            <a:ext cx="5035550" cy="5181600"/>
            <a:chOff x="1292" y="816"/>
            <a:chExt cx="3172" cy="3264"/>
          </a:xfrm>
        </p:grpSpPr>
        <p:sp>
          <p:nvSpPr>
            <p:cNvPr id="5" name="Freeform 25"/>
            <p:cNvSpPr>
              <a:spLocks/>
            </p:cNvSpPr>
            <p:nvPr/>
          </p:nvSpPr>
          <p:spPr bwMode="gray">
            <a:xfrm>
              <a:off x="2352" y="816"/>
              <a:ext cx="1008" cy="1673"/>
            </a:xfrm>
            <a:custGeom>
              <a:avLst/>
              <a:gdLst>
                <a:gd name="T0" fmla="*/ 1467 w 1470"/>
                <a:gd name="T1" fmla="*/ 1246 h 2346"/>
                <a:gd name="T2" fmla="*/ 1444 w 1470"/>
                <a:gd name="T3" fmla="*/ 1390 h 2346"/>
                <a:gd name="T4" fmla="*/ 1400 w 1470"/>
                <a:gd name="T5" fmla="*/ 1529 h 2346"/>
                <a:gd name="T6" fmla="*/ 1339 w 1470"/>
                <a:gd name="T7" fmla="*/ 1662 h 2346"/>
                <a:gd name="T8" fmla="*/ 1267 w 1470"/>
                <a:gd name="T9" fmla="*/ 1784 h 2346"/>
                <a:gd name="T10" fmla="*/ 1187 w 1470"/>
                <a:gd name="T11" fmla="*/ 1898 h 2346"/>
                <a:gd name="T12" fmla="*/ 1102 w 1470"/>
                <a:gd name="T13" fmla="*/ 2002 h 2346"/>
                <a:gd name="T14" fmla="*/ 1019 w 1470"/>
                <a:gd name="T15" fmla="*/ 2094 h 2346"/>
                <a:gd name="T16" fmla="*/ 939 w 1470"/>
                <a:gd name="T17" fmla="*/ 2174 h 2346"/>
                <a:gd name="T18" fmla="*/ 866 w 1470"/>
                <a:gd name="T19" fmla="*/ 2239 h 2346"/>
                <a:gd name="T20" fmla="*/ 806 w 1470"/>
                <a:gd name="T21" fmla="*/ 2290 h 2346"/>
                <a:gd name="T22" fmla="*/ 763 w 1470"/>
                <a:gd name="T23" fmla="*/ 2325 h 2346"/>
                <a:gd name="T24" fmla="*/ 739 w 1470"/>
                <a:gd name="T25" fmla="*/ 2343 h 2346"/>
                <a:gd name="T26" fmla="*/ 732 w 1470"/>
                <a:gd name="T27" fmla="*/ 2343 h 2346"/>
                <a:gd name="T28" fmla="*/ 709 w 1470"/>
                <a:gd name="T29" fmla="*/ 2325 h 2346"/>
                <a:gd name="T30" fmla="*/ 665 w 1470"/>
                <a:gd name="T31" fmla="*/ 2290 h 2346"/>
                <a:gd name="T32" fmla="*/ 604 w 1470"/>
                <a:gd name="T33" fmla="*/ 2239 h 2346"/>
                <a:gd name="T34" fmla="*/ 532 w 1470"/>
                <a:gd name="T35" fmla="*/ 2174 h 2346"/>
                <a:gd name="T36" fmla="*/ 452 w 1470"/>
                <a:gd name="T37" fmla="*/ 2094 h 2346"/>
                <a:gd name="T38" fmla="*/ 367 w 1470"/>
                <a:gd name="T39" fmla="*/ 2002 h 2346"/>
                <a:gd name="T40" fmla="*/ 284 w 1470"/>
                <a:gd name="T41" fmla="*/ 1898 h 2346"/>
                <a:gd name="T42" fmla="*/ 204 w 1470"/>
                <a:gd name="T43" fmla="*/ 1784 h 2346"/>
                <a:gd name="T44" fmla="*/ 131 w 1470"/>
                <a:gd name="T45" fmla="*/ 1662 h 2346"/>
                <a:gd name="T46" fmla="*/ 71 w 1470"/>
                <a:gd name="T47" fmla="*/ 1529 h 2346"/>
                <a:gd name="T48" fmla="*/ 27 w 1470"/>
                <a:gd name="T49" fmla="*/ 1390 h 2346"/>
                <a:gd name="T50" fmla="*/ 4 w 1470"/>
                <a:gd name="T51" fmla="*/ 1246 h 2346"/>
                <a:gd name="T52" fmla="*/ 4 w 1470"/>
                <a:gd name="T53" fmla="*/ 1098 h 2346"/>
                <a:gd name="T54" fmla="*/ 27 w 1470"/>
                <a:gd name="T55" fmla="*/ 954 h 2346"/>
                <a:gd name="T56" fmla="*/ 71 w 1470"/>
                <a:gd name="T57" fmla="*/ 815 h 2346"/>
                <a:gd name="T58" fmla="*/ 131 w 1470"/>
                <a:gd name="T59" fmla="*/ 684 h 2346"/>
                <a:gd name="T60" fmla="*/ 204 w 1470"/>
                <a:gd name="T61" fmla="*/ 560 h 2346"/>
                <a:gd name="T62" fmla="*/ 284 w 1470"/>
                <a:gd name="T63" fmla="*/ 446 h 2346"/>
                <a:gd name="T64" fmla="*/ 367 w 1470"/>
                <a:gd name="T65" fmla="*/ 343 h 2346"/>
                <a:gd name="T66" fmla="*/ 452 w 1470"/>
                <a:gd name="T67" fmla="*/ 251 h 2346"/>
                <a:gd name="T68" fmla="*/ 532 w 1470"/>
                <a:gd name="T69" fmla="*/ 170 h 2346"/>
                <a:gd name="T70" fmla="*/ 604 w 1470"/>
                <a:gd name="T71" fmla="*/ 105 h 2346"/>
                <a:gd name="T72" fmla="*/ 665 w 1470"/>
                <a:gd name="T73" fmla="*/ 55 h 2346"/>
                <a:gd name="T74" fmla="*/ 709 w 1470"/>
                <a:gd name="T75" fmla="*/ 19 h 2346"/>
                <a:gd name="T76" fmla="*/ 732 w 1470"/>
                <a:gd name="T77" fmla="*/ 1 h 2346"/>
                <a:gd name="T78" fmla="*/ 739 w 1470"/>
                <a:gd name="T79" fmla="*/ 1 h 2346"/>
                <a:gd name="T80" fmla="*/ 763 w 1470"/>
                <a:gd name="T81" fmla="*/ 19 h 2346"/>
                <a:gd name="T82" fmla="*/ 806 w 1470"/>
                <a:gd name="T83" fmla="*/ 55 h 2346"/>
                <a:gd name="T84" fmla="*/ 866 w 1470"/>
                <a:gd name="T85" fmla="*/ 105 h 2346"/>
                <a:gd name="T86" fmla="*/ 939 w 1470"/>
                <a:gd name="T87" fmla="*/ 170 h 2346"/>
                <a:gd name="T88" fmla="*/ 1019 w 1470"/>
                <a:gd name="T89" fmla="*/ 251 h 2346"/>
                <a:gd name="T90" fmla="*/ 1102 w 1470"/>
                <a:gd name="T91" fmla="*/ 343 h 2346"/>
                <a:gd name="T92" fmla="*/ 1187 w 1470"/>
                <a:gd name="T93" fmla="*/ 446 h 2346"/>
                <a:gd name="T94" fmla="*/ 1267 w 1470"/>
                <a:gd name="T95" fmla="*/ 560 h 2346"/>
                <a:gd name="T96" fmla="*/ 1339 w 1470"/>
                <a:gd name="T97" fmla="*/ 684 h 2346"/>
                <a:gd name="T98" fmla="*/ 1400 w 1470"/>
                <a:gd name="T99" fmla="*/ 815 h 2346"/>
                <a:gd name="T100" fmla="*/ 1444 w 1470"/>
                <a:gd name="T101" fmla="*/ 954 h 2346"/>
                <a:gd name="T102" fmla="*/ 1467 w 1470"/>
                <a:gd name="T103" fmla="*/ 1098 h 2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70" h="2346">
                  <a:moveTo>
                    <a:pt x="1470" y="1173"/>
                  </a:moveTo>
                  <a:lnTo>
                    <a:pt x="1467" y="1246"/>
                  </a:lnTo>
                  <a:lnTo>
                    <a:pt x="1458" y="1319"/>
                  </a:lnTo>
                  <a:lnTo>
                    <a:pt x="1444" y="1390"/>
                  </a:lnTo>
                  <a:lnTo>
                    <a:pt x="1423" y="1462"/>
                  </a:lnTo>
                  <a:lnTo>
                    <a:pt x="1400" y="1529"/>
                  </a:lnTo>
                  <a:lnTo>
                    <a:pt x="1371" y="1596"/>
                  </a:lnTo>
                  <a:lnTo>
                    <a:pt x="1339" y="1662"/>
                  </a:lnTo>
                  <a:lnTo>
                    <a:pt x="1305" y="1724"/>
                  </a:lnTo>
                  <a:lnTo>
                    <a:pt x="1267" y="1784"/>
                  </a:lnTo>
                  <a:lnTo>
                    <a:pt x="1228" y="1843"/>
                  </a:lnTo>
                  <a:lnTo>
                    <a:pt x="1187" y="1898"/>
                  </a:lnTo>
                  <a:lnTo>
                    <a:pt x="1145" y="1952"/>
                  </a:lnTo>
                  <a:lnTo>
                    <a:pt x="1102" y="2002"/>
                  </a:lnTo>
                  <a:lnTo>
                    <a:pt x="1060" y="2050"/>
                  </a:lnTo>
                  <a:lnTo>
                    <a:pt x="1019" y="2094"/>
                  </a:lnTo>
                  <a:lnTo>
                    <a:pt x="978" y="2134"/>
                  </a:lnTo>
                  <a:lnTo>
                    <a:pt x="939" y="2174"/>
                  </a:lnTo>
                  <a:lnTo>
                    <a:pt x="901" y="2207"/>
                  </a:lnTo>
                  <a:lnTo>
                    <a:pt x="866" y="2239"/>
                  </a:lnTo>
                  <a:lnTo>
                    <a:pt x="835" y="2266"/>
                  </a:lnTo>
                  <a:lnTo>
                    <a:pt x="806" y="2290"/>
                  </a:lnTo>
                  <a:lnTo>
                    <a:pt x="783" y="2309"/>
                  </a:lnTo>
                  <a:lnTo>
                    <a:pt x="763" y="2325"/>
                  </a:lnTo>
                  <a:lnTo>
                    <a:pt x="748" y="2336"/>
                  </a:lnTo>
                  <a:lnTo>
                    <a:pt x="739" y="2343"/>
                  </a:lnTo>
                  <a:lnTo>
                    <a:pt x="735" y="2346"/>
                  </a:lnTo>
                  <a:lnTo>
                    <a:pt x="732" y="2343"/>
                  </a:lnTo>
                  <a:lnTo>
                    <a:pt x="723" y="2336"/>
                  </a:lnTo>
                  <a:lnTo>
                    <a:pt x="709" y="2325"/>
                  </a:lnTo>
                  <a:lnTo>
                    <a:pt x="688" y="2309"/>
                  </a:lnTo>
                  <a:lnTo>
                    <a:pt x="665" y="2290"/>
                  </a:lnTo>
                  <a:lnTo>
                    <a:pt x="636" y="2266"/>
                  </a:lnTo>
                  <a:lnTo>
                    <a:pt x="604" y="2239"/>
                  </a:lnTo>
                  <a:lnTo>
                    <a:pt x="570" y="2207"/>
                  </a:lnTo>
                  <a:lnTo>
                    <a:pt x="532" y="2174"/>
                  </a:lnTo>
                  <a:lnTo>
                    <a:pt x="493" y="2134"/>
                  </a:lnTo>
                  <a:lnTo>
                    <a:pt x="452" y="2094"/>
                  </a:lnTo>
                  <a:lnTo>
                    <a:pt x="410" y="2050"/>
                  </a:lnTo>
                  <a:lnTo>
                    <a:pt x="367" y="2002"/>
                  </a:lnTo>
                  <a:lnTo>
                    <a:pt x="325" y="1952"/>
                  </a:lnTo>
                  <a:lnTo>
                    <a:pt x="284" y="1898"/>
                  </a:lnTo>
                  <a:lnTo>
                    <a:pt x="243" y="1843"/>
                  </a:lnTo>
                  <a:lnTo>
                    <a:pt x="204" y="1784"/>
                  </a:lnTo>
                  <a:lnTo>
                    <a:pt x="166" y="1724"/>
                  </a:lnTo>
                  <a:lnTo>
                    <a:pt x="131" y="1662"/>
                  </a:lnTo>
                  <a:lnTo>
                    <a:pt x="100" y="1596"/>
                  </a:lnTo>
                  <a:lnTo>
                    <a:pt x="71" y="1529"/>
                  </a:lnTo>
                  <a:lnTo>
                    <a:pt x="48" y="1462"/>
                  </a:lnTo>
                  <a:lnTo>
                    <a:pt x="27" y="1390"/>
                  </a:lnTo>
                  <a:lnTo>
                    <a:pt x="13" y="1319"/>
                  </a:lnTo>
                  <a:lnTo>
                    <a:pt x="4" y="1246"/>
                  </a:lnTo>
                  <a:lnTo>
                    <a:pt x="0" y="1173"/>
                  </a:lnTo>
                  <a:lnTo>
                    <a:pt x="4" y="1098"/>
                  </a:lnTo>
                  <a:lnTo>
                    <a:pt x="13" y="1025"/>
                  </a:lnTo>
                  <a:lnTo>
                    <a:pt x="27" y="954"/>
                  </a:lnTo>
                  <a:lnTo>
                    <a:pt x="48" y="884"/>
                  </a:lnTo>
                  <a:lnTo>
                    <a:pt x="71" y="815"/>
                  </a:lnTo>
                  <a:lnTo>
                    <a:pt x="100" y="748"/>
                  </a:lnTo>
                  <a:lnTo>
                    <a:pt x="131" y="684"/>
                  </a:lnTo>
                  <a:lnTo>
                    <a:pt x="166" y="621"/>
                  </a:lnTo>
                  <a:lnTo>
                    <a:pt x="204" y="560"/>
                  </a:lnTo>
                  <a:lnTo>
                    <a:pt x="243" y="502"/>
                  </a:lnTo>
                  <a:lnTo>
                    <a:pt x="284" y="446"/>
                  </a:lnTo>
                  <a:lnTo>
                    <a:pt x="325" y="394"/>
                  </a:lnTo>
                  <a:lnTo>
                    <a:pt x="367" y="343"/>
                  </a:lnTo>
                  <a:lnTo>
                    <a:pt x="410" y="294"/>
                  </a:lnTo>
                  <a:lnTo>
                    <a:pt x="452" y="251"/>
                  </a:lnTo>
                  <a:lnTo>
                    <a:pt x="493" y="210"/>
                  </a:lnTo>
                  <a:lnTo>
                    <a:pt x="532" y="170"/>
                  </a:lnTo>
                  <a:lnTo>
                    <a:pt x="570" y="137"/>
                  </a:lnTo>
                  <a:lnTo>
                    <a:pt x="604" y="105"/>
                  </a:lnTo>
                  <a:lnTo>
                    <a:pt x="636" y="79"/>
                  </a:lnTo>
                  <a:lnTo>
                    <a:pt x="665" y="55"/>
                  </a:lnTo>
                  <a:lnTo>
                    <a:pt x="688" y="35"/>
                  </a:lnTo>
                  <a:lnTo>
                    <a:pt x="709" y="19"/>
                  </a:lnTo>
                  <a:lnTo>
                    <a:pt x="723" y="9"/>
                  </a:lnTo>
                  <a:lnTo>
                    <a:pt x="732" y="1"/>
                  </a:lnTo>
                  <a:lnTo>
                    <a:pt x="735" y="0"/>
                  </a:lnTo>
                  <a:lnTo>
                    <a:pt x="739" y="1"/>
                  </a:lnTo>
                  <a:lnTo>
                    <a:pt x="748" y="9"/>
                  </a:lnTo>
                  <a:lnTo>
                    <a:pt x="763" y="19"/>
                  </a:lnTo>
                  <a:lnTo>
                    <a:pt x="783" y="35"/>
                  </a:lnTo>
                  <a:lnTo>
                    <a:pt x="806" y="55"/>
                  </a:lnTo>
                  <a:lnTo>
                    <a:pt x="835" y="79"/>
                  </a:lnTo>
                  <a:lnTo>
                    <a:pt x="866" y="105"/>
                  </a:lnTo>
                  <a:lnTo>
                    <a:pt x="901" y="137"/>
                  </a:lnTo>
                  <a:lnTo>
                    <a:pt x="939" y="170"/>
                  </a:lnTo>
                  <a:lnTo>
                    <a:pt x="978" y="210"/>
                  </a:lnTo>
                  <a:lnTo>
                    <a:pt x="1019" y="251"/>
                  </a:lnTo>
                  <a:lnTo>
                    <a:pt x="1060" y="294"/>
                  </a:lnTo>
                  <a:lnTo>
                    <a:pt x="1102" y="343"/>
                  </a:lnTo>
                  <a:lnTo>
                    <a:pt x="1145" y="394"/>
                  </a:lnTo>
                  <a:lnTo>
                    <a:pt x="1187" y="446"/>
                  </a:lnTo>
                  <a:lnTo>
                    <a:pt x="1228" y="502"/>
                  </a:lnTo>
                  <a:lnTo>
                    <a:pt x="1267" y="560"/>
                  </a:lnTo>
                  <a:lnTo>
                    <a:pt x="1305" y="621"/>
                  </a:lnTo>
                  <a:lnTo>
                    <a:pt x="1339" y="684"/>
                  </a:lnTo>
                  <a:lnTo>
                    <a:pt x="1371" y="748"/>
                  </a:lnTo>
                  <a:lnTo>
                    <a:pt x="1400" y="815"/>
                  </a:lnTo>
                  <a:lnTo>
                    <a:pt x="1423" y="884"/>
                  </a:lnTo>
                  <a:lnTo>
                    <a:pt x="1444" y="954"/>
                  </a:lnTo>
                  <a:lnTo>
                    <a:pt x="1458" y="1025"/>
                  </a:lnTo>
                  <a:lnTo>
                    <a:pt x="1467" y="1098"/>
                  </a:lnTo>
                  <a:lnTo>
                    <a:pt x="1470" y="1173"/>
                  </a:lnTo>
                </a:path>
              </a:pathLst>
            </a:custGeom>
            <a:gradFill rotWithShape="1">
              <a:gsLst>
                <a:gs pos="0">
                  <a:srgbClr val="53B749"/>
                </a:gs>
                <a:gs pos="100000">
                  <a:srgbClr val="53B74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3810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7"/>
            <p:cNvSpPr>
              <a:spLocks/>
            </p:cNvSpPr>
            <p:nvPr/>
          </p:nvSpPr>
          <p:spPr bwMode="gray">
            <a:xfrm rot="575181">
              <a:off x="1296" y="1584"/>
              <a:ext cx="1749" cy="924"/>
            </a:xfrm>
            <a:custGeom>
              <a:avLst/>
              <a:gdLst>
                <a:gd name="T0" fmla="*/ 1451 w 2032"/>
                <a:gd name="T1" fmla="*/ 175 h 1536"/>
                <a:gd name="T2" fmla="*/ 1572 w 2032"/>
                <a:gd name="T3" fmla="*/ 277 h 1536"/>
                <a:gd name="T4" fmla="*/ 1676 w 2032"/>
                <a:gd name="T5" fmla="*/ 395 h 1536"/>
                <a:gd name="T6" fmla="*/ 1763 w 2032"/>
                <a:gd name="T7" fmla="*/ 525 h 1536"/>
                <a:gd name="T8" fmla="*/ 1835 w 2032"/>
                <a:gd name="T9" fmla="*/ 660 h 1536"/>
                <a:gd name="T10" fmla="*/ 1893 w 2032"/>
                <a:gd name="T11" fmla="*/ 798 h 1536"/>
                <a:gd name="T12" fmla="*/ 1940 w 2032"/>
                <a:gd name="T13" fmla="*/ 929 h 1536"/>
                <a:gd name="T14" fmla="*/ 1975 w 2032"/>
                <a:gd name="T15" fmla="*/ 1053 h 1536"/>
                <a:gd name="T16" fmla="*/ 2000 w 2032"/>
                <a:gd name="T17" fmla="*/ 1161 h 1536"/>
                <a:gd name="T18" fmla="*/ 2017 w 2032"/>
                <a:gd name="T19" fmla="*/ 1250 h 1536"/>
                <a:gd name="T20" fmla="*/ 2026 w 2032"/>
                <a:gd name="T21" fmla="*/ 1316 h 1536"/>
                <a:gd name="T22" fmla="*/ 2030 w 2032"/>
                <a:gd name="T23" fmla="*/ 1349 h 1536"/>
                <a:gd name="T24" fmla="*/ 2027 w 2032"/>
                <a:gd name="T25" fmla="*/ 1356 h 1536"/>
                <a:gd name="T26" fmla="*/ 1998 w 2032"/>
                <a:gd name="T27" fmla="*/ 1368 h 1536"/>
                <a:gd name="T28" fmla="*/ 1941 w 2032"/>
                <a:gd name="T29" fmla="*/ 1390 h 1536"/>
                <a:gd name="T30" fmla="*/ 1861 w 2032"/>
                <a:gd name="T31" fmla="*/ 1419 h 1536"/>
                <a:gd name="T32" fmla="*/ 1762 w 2032"/>
                <a:gd name="T33" fmla="*/ 1450 h 1536"/>
                <a:gd name="T34" fmla="*/ 1647 w 2032"/>
                <a:gd name="T35" fmla="*/ 1480 h 1536"/>
                <a:gd name="T36" fmla="*/ 1517 w 2032"/>
                <a:gd name="T37" fmla="*/ 1507 h 1536"/>
                <a:gd name="T38" fmla="*/ 1377 w 2032"/>
                <a:gd name="T39" fmla="*/ 1527 h 1536"/>
                <a:gd name="T40" fmla="*/ 1231 w 2032"/>
                <a:gd name="T41" fmla="*/ 1536 h 1536"/>
                <a:gd name="T42" fmla="*/ 1082 w 2032"/>
                <a:gd name="T43" fmla="*/ 1532 h 1536"/>
                <a:gd name="T44" fmla="*/ 933 w 2032"/>
                <a:gd name="T45" fmla="*/ 1511 h 1536"/>
                <a:gd name="T46" fmla="*/ 788 w 2032"/>
                <a:gd name="T47" fmla="*/ 1469 h 1536"/>
                <a:gd name="T48" fmla="*/ 648 w 2032"/>
                <a:gd name="T49" fmla="*/ 1405 h 1536"/>
                <a:gd name="T50" fmla="*/ 518 w 2032"/>
                <a:gd name="T51" fmla="*/ 1313 h 1536"/>
                <a:gd name="T52" fmla="*/ 405 w 2032"/>
                <a:gd name="T53" fmla="*/ 1202 h 1536"/>
                <a:gd name="T54" fmla="*/ 311 w 2032"/>
                <a:gd name="T55" fmla="*/ 1076 h 1536"/>
                <a:gd name="T56" fmla="*/ 230 w 2032"/>
                <a:gd name="T57" fmla="*/ 944 h 1536"/>
                <a:gd name="T58" fmla="*/ 166 w 2032"/>
                <a:gd name="T59" fmla="*/ 806 h 1536"/>
                <a:gd name="T60" fmla="*/ 114 w 2032"/>
                <a:gd name="T61" fmla="*/ 672 h 1536"/>
                <a:gd name="T62" fmla="*/ 73 w 2032"/>
                <a:gd name="T63" fmla="*/ 542 h 1536"/>
                <a:gd name="T64" fmla="*/ 44 w 2032"/>
                <a:gd name="T65" fmla="*/ 427 h 1536"/>
                <a:gd name="T66" fmla="*/ 22 w 2032"/>
                <a:gd name="T67" fmla="*/ 326 h 1536"/>
                <a:gd name="T68" fmla="*/ 9 w 2032"/>
                <a:gd name="T69" fmla="*/ 249 h 1536"/>
                <a:gd name="T70" fmla="*/ 3 w 2032"/>
                <a:gd name="T71" fmla="*/ 199 h 1536"/>
                <a:gd name="T72" fmla="*/ 0 w 2032"/>
                <a:gd name="T73" fmla="*/ 182 h 1536"/>
                <a:gd name="T74" fmla="*/ 16 w 2032"/>
                <a:gd name="T75" fmla="*/ 175 h 1536"/>
                <a:gd name="T76" fmla="*/ 58 w 2032"/>
                <a:gd name="T77" fmla="*/ 157 h 1536"/>
                <a:gd name="T78" fmla="*/ 127 w 2032"/>
                <a:gd name="T79" fmla="*/ 131 h 1536"/>
                <a:gd name="T80" fmla="*/ 217 w 2032"/>
                <a:gd name="T81" fmla="*/ 102 h 1536"/>
                <a:gd name="T82" fmla="*/ 325 w 2032"/>
                <a:gd name="T83" fmla="*/ 70 h 1536"/>
                <a:gd name="T84" fmla="*/ 449 w 2032"/>
                <a:gd name="T85" fmla="*/ 42 h 1536"/>
                <a:gd name="T86" fmla="*/ 583 w 2032"/>
                <a:gd name="T87" fmla="*/ 17 h 1536"/>
                <a:gd name="T88" fmla="*/ 726 w 2032"/>
                <a:gd name="T89" fmla="*/ 2 h 1536"/>
                <a:gd name="T90" fmla="*/ 875 w 2032"/>
                <a:gd name="T91" fmla="*/ 0 h 1536"/>
                <a:gd name="T92" fmla="*/ 1024 w 2032"/>
                <a:gd name="T93" fmla="*/ 11 h 1536"/>
                <a:gd name="T94" fmla="*/ 1173 w 2032"/>
                <a:gd name="T95" fmla="*/ 43 h 1536"/>
                <a:gd name="T96" fmla="*/ 1314 w 2032"/>
                <a:gd name="T97" fmla="*/ 96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32" h="1536">
                  <a:moveTo>
                    <a:pt x="1383" y="131"/>
                  </a:moveTo>
                  <a:lnTo>
                    <a:pt x="1451" y="175"/>
                  </a:lnTo>
                  <a:lnTo>
                    <a:pt x="1514" y="223"/>
                  </a:lnTo>
                  <a:lnTo>
                    <a:pt x="1572" y="277"/>
                  </a:lnTo>
                  <a:lnTo>
                    <a:pt x="1626" y="334"/>
                  </a:lnTo>
                  <a:lnTo>
                    <a:pt x="1676" y="395"/>
                  </a:lnTo>
                  <a:lnTo>
                    <a:pt x="1721" y="459"/>
                  </a:lnTo>
                  <a:lnTo>
                    <a:pt x="1763" y="525"/>
                  </a:lnTo>
                  <a:lnTo>
                    <a:pt x="1801" y="592"/>
                  </a:lnTo>
                  <a:lnTo>
                    <a:pt x="1835" y="660"/>
                  </a:lnTo>
                  <a:lnTo>
                    <a:pt x="1866" y="729"/>
                  </a:lnTo>
                  <a:lnTo>
                    <a:pt x="1893" y="798"/>
                  </a:lnTo>
                  <a:lnTo>
                    <a:pt x="1918" y="865"/>
                  </a:lnTo>
                  <a:lnTo>
                    <a:pt x="1940" y="929"/>
                  </a:lnTo>
                  <a:lnTo>
                    <a:pt x="1957" y="993"/>
                  </a:lnTo>
                  <a:lnTo>
                    <a:pt x="1975" y="1053"/>
                  </a:lnTo>
                  <a:lnTo>
                    <a:pt x="1988" y="1108"/>
                  </a:lnTo>
                  <a:lnTo>
                    <a:pt x="2000" y="1161"/>
                  </a:lnTo>
                  <a:lnTo>
                    <a:pt x="2008" y="1209"/>
                  </a:lnTo>
                  <a:lnTo>
                    <a:pt x="2017" y="1250"/>
                  </a:lnTo>
                  <a:lnTo>
                    <a:pt x="2022" y="1286"/>
                  </a:lnTo>
                  <a:lnTo>
                    <a:pt x="2026" y="1316"/>
                  </a:lnTo>
                  <a:lnTo>
                    <a:pt x="2029" y="1336"/>
                  </a:lnTo>
                  <a:lnTo>
                    <a:pt x="2030" y="1349"/>
                  </a:lnTo>
                  <a:lnTo>
                    <a:pt x="2032" y="1355"/>
                  </a:lnTo>
                  <a:lnTo>
                    <a:pt x="2027" y="1356"/>
                  </a:lnTo>
                  <a:lnTo>
                    <a:pt x="2016" y="1361"/>
                  </a:lnTo>
                  <a:lnTo>
                    <a:pt x="1998" y="1368"/>
                  </a:lnTo>
                  <a:lnTo>
                    <a:pt x="1972" y="1378"/>
                  </a:lnTo>
                  <a:lnTo>
                    <a:pt x="1941" y="1390"/>
                  </a:lnTo>
                  <a:lnTo>
                    <a:pt x="1905" y="1405"/>
                  </a:lnTo>
                  <a:lnTo>
                    <a:pt x="1861" y="1419"/>
                  </a:lnTo>
                  <a:lnTo>
                    <a:pt x="1814" y="1434"/>
                  </a:lnTo>
                  <a:lnTo>
                    <a:pt x="1762" y="1450"/>
                  </a:lnTo>
                  <a:lnTo>
                    <a:pt x="1707" y="1466"/>
                  </a:lnTo>
                  <a:lnTo>
                    <a:pt x="1647" y="1480"/>
                  </a:lnTo>
                  <a:lnTo>
                    <a:pt x="1583" y="1495"/>
                  </a:lnTo>
                  <a:lnTo>
                    <a:pt x="1517" y="1507"/>
                  </a:lnTo>
                  <a:lnTo>
                    <a:pt x="1448" y="1518"/>
                  </a:lnTo>
                  <a:lnTo>
                    <a:pt x="1377" y="1527"/>
                  </a:lnTo>
                  <a:lnTo>
                    <a:pt x="1305" y="1533"/>
                  </a:lnTo>
                  <a:lnTo>
                    <a:pt x="1231" y="1536"/>
                  </a:lnTo>
                  <a:lnTo>
                    <a:pt x="1157" y="1536"/>
                  </a:lnTo>
                  <a:lnTo>
                    <a:pt x="1082" y="1532"/>
                  </a:lnTo>
                  <a:lnTo>
                    <a:pt x="1008" y="1524"/>
                  </a:lnTo>
                  <a:lnTo>
                    <a:pt x="933" y="1511"/>
                  </a:lnTo>
                  <a:lnTo>
                    <a:pt x="859" y="1494"/>
                  </a:lnTo>
                  <a:lnTo>
                    <a:pt x="788" y="1469"/>
                  </a:lnTo>
                  <a:lnTo>
                    <a:pt x="716" y="1440"/>
                  </a:lnTo>
                  <a:lnTo>
                    <a:pt x="648" y="1405"/>
                  </a:lnTo>
                  <a:lnTo>
                    <a:pt x="580" y="1361"/>
                  </a:lnTo>
                  <a:lnTo>
                    <a:pt x="518" y="1313"/>
                  </a:lnTo>
                  <a:lnTo>
                    <a:pt x="459" y="1259"/>
                  </a:lnTo>
                  <a:lnTo>
                    <a:pt x="405" y="1202"/>
                  </a:lnTo>
                  <a:lnTo>
                    <a:pt x="356" y="1141"/>
                  </a:lnTo>
                  <a:lnTo>
                    <a:pt x="311" y="1076"/>
                  </a:lnTo>
                  <a:lnTo>
                    <a:pt x="268" y="1011"/>
                  </a:lnTo>
                  <a:lnTo>
                    <a:pt x="230" y="944"/>
                  </a:lnTo>
                  <a:lnTo>
                    <a:pt x="197" y="875"/>
                  </a:lnTo>
                  <a:lnTo>
                    <a:pt x="166" y="806"/>
                  </a:lnTo>
                  <a:lnTo>
                    <a:pt x="138" y="738"/>
                  </a:lnTo>
                  <a:lnTo>
                    <a:pt x="114" y="672"/>
                  </a:lnTo>
                  <a:lnTo>
                    <a:pt x="92" y="607"/>
                  </a:lnTo>
                  <a:lnTo>
                    <a:pt x="73" y="542"/>
                  </a:lnTo>
                  <a:lnTo>
                    <a:pt x="57" y="482"/>
                  </a:lnTo>
                  <a:lnTo>
                    <a:pt x="44" y="427"/>
                  </a:lnTo>
                  <a:lnTo>
                    <a:pt x="32" y="375"/>
                  </a:lnTo>
                  <a:lnTo>
                    <a:pt x="22" y="326"/>
                  </a:lnTo>
                  <a:lnTo>
                    <a:pt x="15" y="286"/>
                  </a:lnTo>
                  <a:lnTo>
                    <a:pt x="9" y="249"/>
                  </a:lnTo>
                  <a:lnTo>
                    <a:pt x="4" y="220"/>
                  </a:lnTo>
                  <a:lnTo>
                    <a:pt x="3" y="199"/>
                  </a:lnTo>
                  <a:lnTo>
                    <a:pt x="0" y="186"/>
                  </a:lnTo>
                  <a:lnTo>
                    <a:pt x="0" y="182"/>
                  </a:lnTo>
                  <a:lnTo>
                    <a:pt x="4" y="179"/>
                  </a:lnTo>
                  <a:lnTo>
                    <a:pt x="16" y="175"/>
                  </a:lnTo>
                  <a:lnTo>
                    <a:pt x="33" y="167"/>
                  </a:lnTo>
                  <a:lnTo>
                    <a:pt x="58" y="157"/>
                  </a:lnTo>
                  <a:lnTo>
                    <a:pt x="90" y="145"/>
                  </a:lnTo>
                  <a:lnTo>
                    <a:pt x="127" y="131"/>
                  </a:lnTo>
                  <a:lnTo>
                    <a:pt x="169" y="116"/>
                  </a:lnTo>
                  <a:lnTo>
                    <a:pt x="217" y="102"/>
                  </a:lnTo>
                  <a:lnTo>
                    <a:pt x="270" y="86"/>
                  </a:lnTo>
                  <a:lnTo>
                    <a:pt x="325" y="70"/>
                  </a:lnTo>
                  <a:lnTo>
                    <a:pt x="385" y="55"/>
                  </a:lnTo>
                  <a:lnTo>
                    <a:pt x="449" y="42"/>
                  </a:lnTo>
                  <a:lnTo>
                    <a:pt x="515" y="29"/>
                  </a:lnTo>
                  <a:lnTo>
                    <a:pt x="583" y="17"/>
                  </a:lnTo>
                  <a:lnTo>
                    <a:pt x="653" y="8"/>
                  </a:lnTo>
                  <a:lnTo>
                    <a:pt x="726" y="2"/>
                  </a:lnTo>
                  <a:lnTo>
                    <a:pt x="801" y="0"/>
                  </a:lnTo>
                  <a:lnTo>
                    <a:pt x="875" y="0"/>
                  </a:lnTo>
                  <a:lnTo>
                    <a:pt x="949" y="4"/>
                  </a:lnTo>
                  <a:lnTo>
                    <a:pt x="1024" y="11"/>
                  </a:lnTo>
                  <a:lnTo>
                    <a:pt x="1098" y="24"/>
                  </a:lnTo>
                  <a:lnTo>
                    <a:pt x="1173" y="43"/>
                  </a:lnTo>
                  <a:lnTo>
                    <a:pt x="1244" y="67"/>
                  </a:lnTo>
                  <a:lnTo>
                    <a:pt x="1314" y="96"/>
                  </a:lnTo>
                  <a:lnTo>
                    <a:pt x="1383" y="131"/>
                  </a:lnTo>
                </a:path>
              </a:pathLst>
            </a:custGeom>
            <a:gradFill rotWithShape="1">
              <a:gsLst>
                <a:gs pos="0">
                  <a:srgbClr val="00B1F0"/>
                </a:gs>
                <a:gs pos="100000">
                  <a:srgbClr val="00B1F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3810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8"/>
            <p:cNvSpPr>
              <a:spLocks/>
            </p:cNvSpPr>
            <p:nvPr/>
          </p:nvSpPr>
          <p:spPr bwMode="gray">
            <a:xfrm rot="-480829">
              <a:off x="1292" y="2482"/>
              <a:ext cx="1760" cy="926"/>
            </a:xfrm>
            <a:custGeom>
              <a:avLst/>
              <a:gdLst>
                <a:gd name="T0" fmla="*/ 717 w 2032"/>
                <a:gd name="T1" fmla="*/ 96 h 1536"/>
                <a:gd name="T2" fmla="*/ 860 w 2032"/>
                <a:gd name="T3" fmla="*/ 43 h 1536"/>
                <a:gd name="T4" fmla="*/ 1008 w 2032"/>
                <a:gd name="T5" fmla="*/ 11 h 1536"/>
                <a:gd name="T6" fmla="*/ 1157 w 2032"/>
                <a:gd name="T7" fmla="*/ 0 h 1536"/>
                <a:gd name="T8" fmla="*/ 1306 w 2032"/>
                <a:gd name="T9" fmla="*/ 3 h 1536"/>
                <a:gd name="T10" fmla="*/ 1449 w 2032"/>
                <a:gd name="T11" fmla="*/ 17 h 1536"/>
                <a:gd name="T12" fmla="*/ 1583 w 2032"/>
                <a:gd name="T13" fmla="*/ 42 h 1536"/>
                <a:gd name="T14" fmla="*/ 1707 w 2032"/>
                <a:gd name="T15" fmla="*/ 70 h 1536"/>
                <a:gd name="T16" fmla="*/ 1815 w 2032"/>
                <a:gd name="T17" fmla="*/ 102 h 1536"/>
                <a:gd name="T18" fmla="*/ 1905 w 2032"/>
                <a:gd name="T19" fmla="*/ 131 h 1536"/>
                <a:gd name="T20" fmla="*/ 1972 w 2032"/>
                <a:gd name="T21" fmla="*/ 157 h 1536"/>
                <a:gd name="T22" fmla="*/ 2016 w 2032"/>
                <a:gd name="T23" fmla="*/ 175 h 1536"/>
                <a:gd name="T24" fmla="*/ 2032 w 2032"/>
                <a:gd name="T25" fmla="*/ 182 h 1536"/>
                <a:gd name="T26" fmla="*/ 2029 w 2032"/>
                <a:gd name="T27" fmla="*/ 200 h 1536"/>
                <a:gd name="T28" fmla="*/ 2022 w 2032"/>
                <a:gd name="T29" fmla="*/ 249 h 1536"/>
                <a:gd name="T30" fmla="*/ 2009 w 2032"/>
                <a:gd name="T31" fmla="*/ 326 h 1536"/>
                <a:gd name="T32" fmla="*/ 1989 w 2032"/>
                <a:gd name="T33" fmla="*/ 427 h 1536"/>
                <a:gd name="T34" fmla="*/ 1958 w 2032"/>
                <a:gd name="T35" fmla="*/ 542 h 1536"/>
                <a:gd name="T36" fmla="*/ 1919 w 2032"/>
                <a:gd name="T37" fmla="*/ 672 h 1536"/>
                <a:gd name="T38" fmla="*/ 1866 w 2032"/>
                <a:gd name="T39" fmla="*/ 806 h 1536"/>
                <a:gd name="T40" fmla="*/ 1802 w 2032"/>
                <a:gd name="T41" fmla="*/ 944 h 1536"/>
                <a:gd name="T42" fmla="*/ 1722 w 2032"/>
                <a:gd name="T43" fmla="*/ 1076 h 1536"/>
                <a:gd name="T44" fmla="*/ 1627 w 2032"/>
                <a:gd name="T45" fmla="*/ 1202 h 1536"/>
                <a:gd name="T46" fmla="*/ 1514 w 2032"/>
                <a:gd name="T47" fmla="*/ 1313 h 1536"/>
                <a:gd name="T48" fmla="*/ 1383 w 2032"/>
                <a:gd name="T49" fmla="*/ 1405 h 1536"/>
                <a:gd name="T50" fmla="*/ 1245 w 2032"/>
                <a:gd name="T51" fmla="*/ 1469 h 1536"/>
                <a:gd name="T52" fmla="*/ 1099 w 2032"/>
                <a:gd name="T53" fmla="*/ 1511 h 1536"/>
                <a:gd name="T54" fmla="*/ 950 w 2032"/>
                <a:gd name="T55" fmla="*/ 1532 h 1536"/>
                <a:gd name="T56" fmla="*/ 801 w 2032"/>
                <a:gd name="T57" fmla="*/ 1536 h 1536"/>
                <a:gd name="T58" fmla="*/ 654 w 2032"/>
                <a:gd name="T59" fmla="*/ 1527 h 1536"/>
                <a:gd name="T60" fmla="*/ 515 w 2032"/>
                <a:gd name="T61" fmla="*/ 1507 h 1536"/>
                <a:gd name="T62" fmla="*/ 385 w 2032"/>
                <a:gd name="T63" fmla="*/ 1481 h 1536"/>
                <a:gd name="T64" fmla="*/ 270 w 2032"/>
                <a:gd name="T65" fmla="*/ 1450 h 1536"/>
                <a:gd name="T66" fmla="*/ 170 w 2032"/>
                <a:gd name="T67" fmla="*/ 1419 h 1536"/>
                <a:gd name="T68" fmla="*/ 91 w 2032"/>
                <a:gd name="T69" fmla="*/ 1390 h 1536"/>
                <a:gd name="T70" fmla="*/ 34 w 2032"/>
                <a:gd name="T71" fmla="*/ 1368 h 1536"/>
                <a:gd name="T72" fmla="*/ 5 w 2032"/>
                <a:gd name="T73" fmla="*/ 1357 h 1536"/>
                <a:gd name="T74" fmla="*/ 0 w 2032"/>
                <a:gd name="T75" fmla="*/ 1349 h 1536"/>
                <a:gd name="T76" fmla="*/ 5 w 2032"/>
                <a:gd name="T77" fmla="*/ 1316 h 1536"/>
                <a:gd name="T78" fmla="*/ 15 w 2032"/>
                <a:gd name="T79" fmla="*/ 1250 h 1536"/>
                <a:gd name="T80" fmla="*/ 33 w 2032"/>
                <a:gd name="T81" fmla="*/ 1161 h 1536"/>
                <a:gd name="T82" fmla="*/ 57 w 2032"/>
                <a:gd name="T83" fmla="*/ 1053 h 1536"/>
                <a:gd name="T84" fmla="*/ 92 w 2032"/>
                <a:gd name="T85" fmla="*/ 929 h 1536"/>
                <a:gd name="T86" fmla="*/ 139 w 2032"/>
                <a:gd name="T87" fmla="*/ 798 h 1536"/>
                <a:gd name="T88" fmla="*/ 197 w 2032"/>
                <a:gd name="T89" fmla="*/ 661 h 1536"/>
                <a:gd name="T90" fmla="*/ 269 w 2032"/>
                <a:gd name="T91" fmla="*/ 525 h 1536"/>
                <a:gd name="T92" fmla="*/ 356 w 2032"/>
                <a:gd name="T93" fmla="*/ 395 h 1536"/>
                <a:gd name="T94" fmla="*/ 460 w 2032"/>
                <a:gd name="T95" fmla="*/ 277 h 1536"/>
                <a:gd name="T96" fmla="*/ 581 w 2032"/>
                <a:gd name="T97" fmla="*/ 175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32" h="1536">
                  <a:moveTo>
                    <a:pt x="648" y="131"/>
                  </a:moveTo>
                  <a:lnTo>
                    <a:pt x="717" y="96"/>
                  </a:lnTo>
                  <a:lnTo>
                    <a:pt x="788" y="67"/>
                  </a:lnTo>
                  <a:lnTo>
                    <a:pt x="860" y="43"/>
                  </a:lnTo>
                  <a:lnTo>
                    <a:pt x="934" y="24"/>
                  </a:lnTo>
                  <a:lnTo>
                    <a:pt x="1008" y="11"/>
                  </a:lnTo>
                  <a:lnTo>
                    <a:pt x="1083" y="4"/>
                  </a:lnTo>
                  <a:lnTo>
                    <a:pt x="1157" y="0"/>
                  </a:lnTo>
                  <a:lnTo>
                    <a:pt x="1232" y="0"/>
                  </a:lnTo>
                  <a:lnTo>
                    <a:pt x="1306" y="3"/>
                  </a:lnTo>
                  <a:lnTo>
                    <a:pt x="1377" y="8"/>
                  </a:lnTo>
                  <a:lnTo>
                    <a:pt x="1449" y="17"/>
                  </a:lnTo>
                  <a:lnTo>
                    <a:pt x="1517" y="29"/>
                  </a:lnTo>
                  <a:lnTo>
                    <a:pt x="1583" y="42"/>
                  </a:lnTo>
                  <a:lnTo>
                    <a:pt x="1647" y="55"/>
                  </a:lnTo>
                  <a:lnTo>
                    <a:pt x="1707" y="70"/>
                  </a:lnTo>
                  <a:lnTo>
                    <a:pt x="1762" y="86"/>
                  </a:lnTo>
                  <a:lnTo>
                    <a:pt x="1815" y="102"/>
                  </a:lnTo>
                  <a:lnTo>
                    <a:pt x="1862" y="116"/>
                  </a:lnTo>
                  <a:lnTo>
                    <a:pt x="1905" y="131"/>
                  </a:lnTo>
                  <a:lnTo>
                    <a:pt x="1942" y="146"/>
                  </a:lnTo>
                  <a:lnTo>
                    <a:pt x="1972" y="157"/>
                  </a:lnTo>
                  <a:lnTo>
                    <a:pt x="1999" y="167"/>
                  </a:lnTo>
                  <a:lnTo>
                    <a:pt x="2016" y="175"/>
                  </a:lnTo>
                  <a:lnTo>
                    <a:pt x="2028" y="179"/>
                  </a:lnTo>
                  <a:lnTo>
                    <a:pt x="2032" y="182"/>
                  </a:lnTo>
                  <a:lnTo>
                    <a:pt x="2031" y="186"/>
                  </a:lnTo>
                  <a:lnTo>
                    <a:pt x="2029" y="200"/>
                  </a:lnTo>
                  <a:lnTo>
                    <a:pt x="2026" y="220"/>
                  </a:lnTo>
                  <a:lnTo>
                    <a:pt x="2022" y="249"/>
                  </a:lnTo>
                  <a:lnTo>
                    <a:pt x="2018" y="286"/>
                  </a:lnTo>
                  <a:lnTo>
                    <a:pt x="2009" y="326"/>
                  </a:lnTo>
                  <a:lnTo>
                    <a:pt x="2000" y="375"/>
                  </a:lnTo>
                  <a:lnTo>
                    <a:pt x="1989" y="427"/>
                  </a:lnTo>
                  <a:lnTo>
                    <a:pt x="1975" y="483"/>
                  </a:lnTo>
                  <a:lnTo>
                    <a:pt x="1958" y="542"/>
                  </a:lnTo>
                  <a:lnTo>
                    <a:pt x="1940" y="607"/>
                  </a:lnTo>
                  <a:lnTo>
                    <a:pt x="1919" y="672"/>
                  </a:lnTo>
                  <a:lnTo>
                    <a:pt x="1894" y="738"/>
                  </a:lnTo>
                  <a:lnTo>
                    <a:pt x="1866" y="806"/>
                  </a:lnTo>
                  <a:lnTo>
                    <a:pt x="1835" y="875"/>
                  </a:lnTo>
                  <a:lnTo>
                    <a:pt x="1802" y="944"/>
                  </a:lnTo>
                  <a:lnTo>
                    <a:pt x="1764" y="1011"/>
                  </a:lnTo>
                  <a:lnTo>
                    <a:pt x="1722" y="1076"/>
                  </a:lnTo>
                  <a:lnTo>
                    <a:pt x="1676" y="1141"/>
                  </a:lnTo>
                  <a:lnTo>
                    <a:pt x="1627" y="1202"/>
                  </a:lnTo>
                  <a:lnTo>
                    <a:pt x="1573" y="1259"/>
                  </a:lnTo>
                  <a:lnTo>
                    <a:pt x="1514" y="1313"/>
                  </a:lnTo>
                  <a:lnTo>
                    <a:pt x="1452" y="1361"/>
                  </a:lnTo>
                  <a:lnTo>
                    <a:pt x="1383" y="1405"/>
                  </a:lnTo>
                  <a:lnTo>
                    <a:pt x="1315" y="1440"/>
                  </a:lnTo>
                  <a:lnTo>
                    <a:pt x="1245" y="1469"/>
                  </a:lnTo>
                  <a:lnTo>
                    <a:pt x="1173" y="1494"/>
                  </a:lnTo>
                  <a:lnTo>
                    <a:pt x="1099" y="1511"/>
                  </a:lnTo>
                  <a:lnTo>
                    <a:pt x="1024" y="1524"/>
                  </a:lnTo>
                  <a:lnTo>
                    <a:pt x="950" y="1532"/>
                  </a:lnTo>
                  <a:lnTo>
                    <a:pt x="876" y="1536"/>
                  </a:lnTo>
                  <a:lnTo>
                    <a:pt x="801" y="1536"/>
                  </a:lnTo>
                  <a:lnTo>
                    <a:pt x="727" y="1533"/>
                  </a:lnTo>
                  <a:lnTo>
                    <a:pt x="654" y="1527"/>
                  </a:lnTo>
                  <a:lnTo>
                    <a:pt x="584" y="1518"/>
                  </a:lnTo>
                  <a:lnTo>
                    <a:pt x="515" y="1507"/>
                  </a:lnTo>
                  <a:lnTo>
                    <a:pt x="450" y="1495"/>
                  </a:lnTo>
                  <a:lnTo>
                    <a:pt x="385" y="1481"/>
                  </a:lnTo>
                  <a:lnTo>
                    <a:pt x="326" y="1466"/>
                  </a:lnTo>
                  <a:lnTo>
                    <a:pt x="270" y="1450"/>
                  </a:lnTo>
                  <a:lnTo>
                    <a:pt x="218" y="1434"/>
                  </a:lnTo>
                  <a:lnTo>
                    <a:pt x="170" y="1419"/>
                  </a:lnTo>
                  <a:lnTo>
                    <a:pt x="127" y="1405"/>
                  </a:lnTo>
                  <a:lnTo>
                    <a:pt x="91" y="1390"/>
                  </a:lnTo>
                  <a:lnTo>
                    <a:pt x="59" y="1378"/>
                  </a:lnTo>
                  <a:lnTo>
                    <a:pt x="34" y="1368"/>
                  </a:lnTo>
                  <a:lnTo>
                    <a:pt x="16" y="1361"/>
                  </a:lnTo>
                  <a:lnTo>
                    <a:pt x="5" y="1357"/>
                  </a:lnTo>
                  <a:lnTo>
                    <a:pt x="0" y="1355"/>
                  </a:lnTo>
                  <a:lnTo>
                    <a:pt x="0" y="1349"/>
                  </a:lnTo>
                  <a:lnTo>
                    <a:pt x="3" y="1336"/>
                  </a:lnTo>
                  <a:lnTo>
                    <a:pt x="5" y="1316"/>
                  </a:lnTo>
                  <a:lnTo>
                    <a:pt x="9" y="1287"/>
                  </a:lnTo>
                  <a:lnTo>
                    <a:pt x="15" y="1250"/>
                  </a:lnTo>
                  <a:lnTo>
                    <a:pt x="22" y="1209"/>
                  </a:lnTo>
                  <a:lnTo>
                    <a:pt x="33" y="1161"/>
                  </a:lnTo>
                  <a:lnTo>
                    <a:pt x="44" y="1109"/>
                  </a:lnTo>
                  <a:lnTo>
                    <a:pt x="57" y="1053"/>
                  </a:lnTo>
                  <a:lnTo>
                    <a:pt x="73" y="993"/>
                  </a:lnTo>
                  <a:lnTo>
                    <a:pt x="92" y="929"/>
                  </a:lnTo>
                  <a:lnTo>
                    <a:pt x="114" y="865"/>
                  </a:lnTo>
                  <a:lnTo>
                    <a:pt x="139" y="798"/>
                  </a:lnTo>
                  <a:lnTo>
                    <a:pt x="167" y="729"/>
                  </a:lnTo>
                  <a:lnTo>
                    <a:pt x="197" y="661"/>
                  </a:lnTo>
                  <a:lnTo>
                    <a:pt x="231" y="592"/>
                  </a:lnTo>
                  <a:lnTo>
                    <a:pt x="269" y="525"/>
                  </a:lnTo>
                  <a:lnTo>
                    <a:pt x="311" y="459"/>
                  </a:lnTo>
                  <a:lnTo>
                    <a:pt x="356" y="395"/>
                  </a:lnTo>
                  <a:lnTo>
                    <a:pt x="406" y="334"/>
                  </a:lnTo>
                  <a:lnTo>
                    <a:pt x="460" y="277"/>
                  </a:lnTo>
                  <a:lnTo>
                    <a:pt x="518" y="223"/>
                  </a:lnTo>
                  <a:lnTo>
                    <a:pt x="581" y="175"/>
                  </a:lnTo>
                  <a:lnTo>
                    <a:pt x="648" y="131"/>
                  </a:lnTo>
                </a:path>
              </a:pathLst>
            </a:custGeom>
            <a:gradFill rotWithShape="1">
              <a:gsLst>
                <a:gs pos="0">
                  <a:srgbClr val="BC61CB"/>
                </a:gs>
                <a:gs pos="100000">
                  <a:srgbClr val="BC61CB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3810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4"/>
            <p:cNvSpPr>
              <a:spLocks/>
            </p:cNvSpPr>
            <p:nvPr/>
          </p:nvSpPr>
          <p:spPr bwMode="gray">
            <a:xfrm>
              <a:off x="2352" y="2462"/>
              <a:ext cx="960" cy="1618"/>
            </a:xfrm>
            <a:custGeom>
              <a:avLst/>
              <a:gdLst>
                <a:gd name="T0" fmla="*/ 1467 w 1470"/>
                <a:gd name="T1" fmla="*/ 1246 h 2346"/>
                <a:gd name="T2" fmla="*/ 1444 w 1470"/>
                <a:gd name="T3" fmla="*/ 1390 h 2346"/>
                <a:gd name="T4" fmla="*/ 1400 w 1470"/>
                <a:gd name="T5" fmla="*/ 1529 h 2346"/>
                <a:gd name="T6" fmla="*/ 1339 w 1470"/>
                <a:gd name="T7" fmla="*/ 1662 h 2346"/>
                <a:gd name="T8" fmla="*/ 1267 w 1470"/>
                <a:gd name="T9" fmla="*/ 1784 h 2346"/>
                <a:gd name="T10" fmla="*/ 1187 w 1470"/>
                <a:gd name="T11" fmla="*/ 1898 h 2346"/>
                <a:gd name="T12" fmla="*/ 1102 w 1470"/>
                <a:gd name="T13" fmla="*/ 2002 h 2346"/>
                <a:gd name="T14" fmla="*/ 1019 w 1470"/>
                <a:gd name="T15" fmla="*/ 2094 h 2346"/>
                <a:gd name="T16" fmla="*/ 939 w 1470"/>
                <a:gd name="T17" fmla="*/ 2174 h 2346"/>
                <a:gd name="T18" fmla="*/ 866 w 1470"/>
                <a:gd name="T19" fmla="*/ 2240 h 2346"/>
                <a:gd name="T20" fmla="*/ 806 w 1470"/>
                <a:gd name="T21" fmla="*/ 2291 h 2346"/>
                <a:gd name="T22" fmla="*/ 763 w 1470"/>
                <a:gd name="T23" fmla="*/ 2326 h 2346"/>
                <a:gd name="T24" fmla="*/ 739 w 1470"/>
                <a:gd name="T25" fmla="*/ 2343 h 2346"/>
                <a:gd name="T26" fmla="*/ 732 w 1470"/>
                <a:gd name="T27" fmla="*/ 2343 h 2346"/>
                <a:gd name="T28" fmla="*/ 709 w 1470"/>
                <a:gd name="T29" fmla="*/ 2326 h 2346"/>
                <a:gd name="T30" fmla="*/ 665 w 1470"/>
                <a:gd name="T31" fmla="*/ 2291 h 2346"/>
                <a:gd name="T32" fmla="*/ 604 w 1470"/>
                <a:gd name="T33" fmla="*/ 2240 h 2346"/>
                <a:gd name="T34" fmla="*/ 532 w 1470"/>
                <a:gd name="T35" fmla="*/ 2174 h 2346"/>
                <a:gd name="T36" fmla="*/ 452 w 1470"/>
                <a:gd name="T37" fmla="*/ 2094 h 2346"/>
                <a:gd name="T38" fmla="*/ 367 w 1470"/>
                <a:gd name="T39" fmla="*/ 2002 h 2346"/>
                <a:gd name="T40" fmla="*/ 284 w 1470"/>
                <a:gd name="T41" fmla="*/ 1898 h 2346"/>
                <a:gd name="T42" fmla="*/ 204 w 1470"/>
                <a:gd name="T43" fmla="*/ 1784 h 2346"/>
                <a:gd name="T44" fmla="*/ 131 w 1470"/>
                <a:gd name="T45" fmla="*/ 1662 h 2346"/>
                <a:gd name="T46" fmla="*/ 71 w 1470"/>
                <a:gd name="T47" fmla="*/ 1529 h 2346"/>
                <a:gd name="T48" fmla="*/ 27 w 1470"/>
                <a:gd name="T49" fmla="*/ 1390 h 2346"/>
                <a:gd name="T50" fmla="*/ 4 w 1470"/>
                <a:gd name="T51" fmla="*/ 1246 h 2346"/>
                <a:gd name="T52" fmla="*/ 4 w 1470"/>
                <a:gd name="T53" fmla="*/ 1099 h 2346"/>
                <a:gd name="T54" fmla="*/ 27 w 1470"/>
                <a:gd name="T55" fmla="*/ 954 h 2346"/>
                <a:gd name="T56" fmla="*/ 71 w 1470"/>
                <a:gd name="T57" fmla="*/ 816 h 2346"/>
                <a:gd name="T58" fmla="*/ 131 w 1470"/>
                <a:gd name="T59" fmla="*/ 684 h 2346"/>
                <a:gd name="T60" fmla="*/ 204 w 1470"/>
                <a:gd name="T61" fmla="*/ 560 h 2346"/>
                <a:gd name="T62" fmla="*/ 284 w 1470"/>
                <a:gd name="T63" fmla="*/ 446 h 2346"/>
                <a:gd name="T64" fmla="*/ 367 w 1470"/>
                <a:gd name="T65" fmla="*/ 343 h 2346"/>
                <a:gd name="T66" fmla="*/ 452 w 1470"/>
                <a:gd name="T67" fmla="*/ 251 h 2346"/>
                <a:gd name="T68" fmla="*/ 532 w 1470"/>
                <a:gd name="T69" fmla="*/ 171 h 2346"/>
                <a:gd name="T70" fmla="*/ 604 w 1470"/>
                <a:gd name="T71" fmla="*/ 105 h 2346"/>
                <a:gd name="T72" fmla="*/ 665 w 1470"/>
                <a:gd name="T73" fmla="*/ 55 h 2346"/>
                <a:gd name="T74" fmla="*/ 709 w 1470"/>
                <a:gd name="T75" fmla="*/ 19 h 2346"/>
                <a:gd name="T76" fmla="*/ 732 w 1470"/>
                <a:gd name="T77" fmla="*/ 1 h 2346"/>
                <a:gd name="T78" fmla="*/ 739 w 1470"/>
                <a:gd name="T79" fmla="*/ 1 h 2346"/>
                <a:gd name="T80" fmla="*/ 763 w 1470"/>
                <a:gd name="T81" fmla="*/ 19 h 2346"/>
                <a:gd name="T82" fmla="*/ 806 w 1470"/>
                <a:gd name="T83" fmla="*/ 55 h 2346"/>
                <a:gd name="T84" fmla="*/ 866 w 1470"/>
                <a:gd name="T85" fmla="*/ 105 h 2346"/>
                <a:gd name="T86" fmla="*/ 939 w 1470"/>
                <a:gd name="T87" fmla="*/ 171 h 2346"/>
                <a:gd name="T88" fmla="*/ 1019 w 1470"/>
                <a:gd name="T89" fmla="*/ 251 h 2346"/>
                <a:gd name="T90" fmla="*/ 1102 w 1470"/>
                <a:gd name="T91" fmla="*/ 343 h 2346"/>
                <a:gd name="T92" fmla="*/ 1187 w 1470"/>
                <a:gd name="T93" fmla="*/ 446 h 2346"/>
                <a:gd name="T94" fmla="*/ 1267 w 1470"/>
                <a:gd name="T95" fmla="*/ 560 h 2346"/>
                <a:gd name="T96" fmla="*/ 1339 w 1470"/>
                <a:gd name="T97" fmla="*/ 684 h 2346"/>
                <a:gd name="T98" fmla="*/ 1400 w 1470"/>
                <a:gd name="T99" fmla="*/ 816 h 2346"/>
                <a:gd name="T100" fmla="*/ 1444 w 1470"/>
                <a:gd name="T101" fmla="*/ 954 h 2346"/>
                <a:gd name="T102" fmla="*/ 1467 w 1470"/>
                <a:gd name="T103" fmla="*/ 1099 h 2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70" h="2346">
                  <a:moveTo>
                    <a:pt x="1470" y="1173"/>
                  </a:moveTo>
                  <a:lnTo>
                    <a:pt x="1467" y="1246"/>
                  </a:lnTo>
                  <a:lnTo>
                    <a:pt x="1458" y="1319"/>
                  </a:lnTo>
                  <a:lnTo>
                    <a:pt x="1444" y="1390"/>
                  </a:lnTo>
                  <a:lnTo>
                    <a:pt x="1423" y="1462"/>
                  </a:lnTo>
                  <a:lnTo>
                    <a:pt x="1400" y="1529"/>
                  </a:lnTo>
                  <a:lnTo>
                    <a:pt x="1371" y="1596"/>
                  </a:lnTo>
                  <a:lnTo>
                    <a:pt x="1339" y="1662"/>
                  </a:lnTo>
                  <a:lnTo>
                    <a:pt x="1305" y="1725"/>
                  </a:lnTo>
                  <a:lnTo>
                    <a:pt x="1267" y="1784"/>
                  </a:lnTo>
                  <a:lnTo>
                    <a:pt x="1228" y="1843"/>
                  </a:lnTo>
                  <a:lnTo>
                    <a:pt x="1187" y="1898"/>
                  </a:lnTo>
                  <a:lnTo>
                    <a:pt x="1145" y="1952"/>
                  </a:lnTo>
                  <a:lnTo>
                    <a:pt x="1102" y="2002"/>
                  </a:lnTo>
                  <a:lnTo>
                    <a:pt x="1060" y="2050"/>
                  </a:lnTo>
                  <a:lnTo>
                    <a:pt x="1019" y="2094"/>
                  </a:lnTo>
                  <a:lnTo>
                    <a:pt x="978" y="2135"/>
                  </a:lnTo>
                  <a:lnTo>
                    <a:pt x="939" y="2174"/>
                  </a:lnTo>
                  <a:lnTo>
                    <a:pt x="901" y="2207"/>
                  </a:lnTo>
                  <a:lnTo>
                    <a:pt x="866" y="2240"/>
                  </a:lnTo>
                  <a:lnTo>
                    <a:pt x="835" y="2266"/>
                  </a:lnTo>
                  <a:lnTo>
                    <a:pt x="806" y="2291"/>
                  </a:lnTo>
                  <a:lnTo>
                    <a:pt x="783" y="2310"/>
                  </a:lnTo>
                  <a:lnTo>
                    <a:pt x="763" y="2326"/>
                  </a:lnTo>
                  <a:lnTo>
                    <a:pt x="748" y="2336"/>
                  </a:lnTo>
                  <a:lnTo>
                    <a:pt x="739" y="2343"/>
                  </a:lnTo>
                  <a:lnTo>
                    <a:pt x="735" y="2346"/>
                  </a:lnTo>
                  <a:lnTo>
                    <a:pt x="732" y="2343"/>
                  </a:lnTo>
                  <a:lnTo>
                    <a:pt x="723" y="2336"/>
                  </a:lnTo>
                  <a:lnTo>
                    <a:pt x="709" y="2326"/>
                  </a:lnTo>
                  <a:lnTo>
                    <a:pt x="688" y="2310"/>
                  </a:lnTo>
                  <a:lnTo>
                    <a:pt x="665" y="2291"/>
                  </a:lnTo>
                  <a:lnTo>
                    <a:pt x="636" y="2266"/>
                  </a:lnTo>
                  <a:lnTo>
                    <a:pt x="604" y="2240"/>
                  </a:lnTo>
                  <a:lnTo>
                    <a:pt x="570" y="2207"/>
                  </a:lnTo>
                  <a:lnTo>
                    <a:pt x="532" y="2174"/>
                  </a:lnTo>
                  <a:lnTo>
                    <a:pt x="493" y="2135"/>
                  </a:lnTo>
                  <a:lnTo>
                    <a:pt x="452" y="2094"/>
                  </a:lnTo>
                  <a:lnTo>
                    <a:pt x="410" y="2050"/>
                  </a:lnTo>
                  <a:lnTo>
                    <a:pt x="367" y="2002"/>
                  </a:lnTo>
                  <a:lnTo>
                    <a:pt x="325" y="1952"/>
                  </a:lnTo>
                  <a:lnTo>
                    <a:pt x="284" y="1898"/>
                  </a:lnTo>
                  <a:lnTo>
                    <a:pt x="243" y="1843"/>
                  </a:lnTo>
                  <a:lnTo>
                    <a:pt x="204" y="1784"/>
                  </a:lnTo>
                  <a:lnTo>
                    <a:pt x="166" y="1725"/>
                  </a:lnTo>
                  <a:lnTo>
                    <a:pt x="131" y="1662"/>
                  </a:lnTo>
                  <a:lnTo>
                    <a:pt x="100" y="1596"/>
                  </a:lnTo>
                  <a:lnTo>
                    <a:pt x="71" y="1529"/>
                  </a:lnTo>
                  <a:lnTo>
                    <a:pt x="48" y="1462"/>
                  </a:lnTo>
                  <a:lnTo>
                    <a:pt x="27" y="1390"/>
                  </a:lnTo>
                  <a:lnTo>
                    <a:pt x="13" y="1319"/>
                  </a:lnTo>
                  <a:lnTo>
                    <a:pt x="4" y="1246"/>
                  </a:lnTo>
                  <a:lnTo>
                    <a:pt x="0" y="1173"/>
                  </a:lnTo>
                  <a:lnTo>
                    <a:pt x="4" y="1099"/>
                  </a:lnTo>
                  <a:lnTo>
                    <a:pt x="13" y="1026"/>
                  </a:lnTo>
                  <a:lnTo>
                    <a:pt x="27" y="954"/>
                  </a:lnTo>
                  <a:lnTo>
                    <a:pt x="48" y="884"/>
                  </a:lnTo>
                  <a:lnTo>
                    <a:pt x="71" y="816"/>
                  </a:lnTo>
                  <a:lnTo>
                    <a:pt x="100" y="748"/>
                  </a:lnTo>
                  <a:lnTo>
                    <a:pt x="131" y="684"/>
                  </a:lnTo>
                  <a:lnTo>
                    <a:pt x="166" y="621"/>
                  </a:lnTo>
                  <a:lnTo>
                    <a:pt x="204" y="560"/>
                  </a:lnTo>
                  <a:lnTo>
                    <a:pt x="243" y="502"/>
                  </a:lnTo>
                  <a:lnTo>
                    <a:pt x="284" y="446"/>
                  </a:lnTo>
                  <a:lnTo>
                    <a:pt x="325" y="394"/>
                  </a:lnTo>
                  <a:lnTo>
                    <a:pt x="367" y="343"/>
                  </a:lnTo>
                  <a:lnTo>
                    <a:pt x="410" y="295"/>
                  </a:lnTo>
                  <a:lnTo>
                    <a:pt x="452" y="251"/>
                  </a:lnTo>
                  <a:lnTo>
                    <a:pt x="493" y="210"/>
                  </a:lnTo>
                  <a:lnTo>
                    <a:pt x="532" y="171"/>
                  </a:lnTo>
                  <a:lnTo>
                    <a:pt x="570" y="137"/>
                  </a:lnTo>
                  <a:lnTo>
                    <a:pt x="604" y="105"/>
                  </a:lnTo>
                  <a:lnTo>
                    <a:pt x="636" y="79"/>
                  </a:lnTo>
                  <a:lnTo>
                    <a:pt x="665" y="55"/>
                  </a:lnTo>
                  <a:lnTo>
                    <a:pt x="688" y="35"/>
                  </a:lnTo>
                  <a:lnTo>
                    <a:pt x="709" y="19"/>
                  </a:lnTo>
                  <a:lnTo>
                    <a:pt x="723" y="9"/>
                  </a:lnTo>
                  <a:lnTo>
                    <a:pt x="732" y="1"/>
                  </a:lnTo>
                  <a:lnTo>
                    <a:pt x="735" y="0"/>
                  </a:lnTo>
                  <a:lnTo>
                    <a:pt x="739" y="1"/>
                  </a:lnTo>
                  <a:lnTo>
                    <a:pt x="748" y="9"/>
                  </a:lnTo>
                  <a:lnTo>
                    <a:pt x="763" y="19"/>
                  </a:lnTo>
                  <a:lnTo>
                    <a:pt x="783" y="35"/>
                  </a:lnTo>
                  <a:lnTo>
                    <a:pt x="806" y="55"/>
                  </a:lnTo>
                  <a:lnTo>
                    <a:pt x="835" y="79"/>
                  </a:lnTo>
                  <a:lnTo>
                    <a:pt x="866" y="105"/>
                  </a:lnTo>
                  <a:lnTo>
                    <a:pt x="901" y="137"/>
                  </a:lnTo>
                  <a:lnTo>
                    <a:pt x="939" y="171"/>
                  </a:lnTo>
                  <a:lnTo>
                    <a:pt x="978" y="210"/>
                  </a:lnTo>
                  <a:lnTo>
                    <a:pt x="1019" y="251"/>
                  </a:lnTo>
                  <a:lnTo>
                    <a:pt x="1060" y="295"/>
                  </a:lnTo>
                  <a:lnTo>
                    <a:pt x="1102" y="343"/>
                  </a:lnTo>
                  <a:lnTo>
                    <a:pt x="1145" y="394"/>
                  </a:lnTo>
                  <a:lnTo>
                    <a:pt x="1187" y="446"/>
                  </a:lnTo>
                  <a:lnTo>
                    <a:pt x="1228" y="502"/>
                  </a:lnTo>
                  <a:lnTo>
                    <a:pt x="1267" y="560"/>
                  </a:lnTo>
                  <a:lnTo>
                    <a:pt x="1305" y="621"/>
                  </a:lnTo>
                  <a:lnTo>
                    <a:pt x="1339" y="684"/>
                  </a:lnTo>
                  <a:lnTo>
                    <a:pt x="1371" y="748"/>
                  </a:lnTo>
                  <a:lnTo>
                    <a:pt x="1400" y="816"/>
                  </a:lnTo>
                  <a:lnTo>
                    <a:pt x="1423" y="884"/>
                  </a:lnTo>
                  <a:lnTo>
                    <a:pt x="1444" y="954"/>
                  </a:lnTo>
                  <a:lnTo>
                    <a:pt x="1458" y="1026"/>
                  </a:lnTo>
                  <a:lnTo>
                    <a:pt x="1467" y="1099"/>
                  </a:lnTo>
                  <a:lnTo>
                    <a:pt x="1470" y="1173"/>
                  </a:lnTo>
                </a:path>
              </a:pathLst>
            </a:custGeom>
            <a:gradFill rotWithShape="1">
              <a:gsLst>
                <a:gs pos="0">
                  <a:srgbClr val="FF0066">
                    <a:gamma/>
                    <a:shade val="46275"/>
                    <a:invGamma/>
                  </a:srgbClr>
                </a:gs>
                <a:gs pos="100000">
                  <a:srgbClr val="FF0066"/>
                </a:gs>
              </a:gsLst>
              <a:lin ang="5400000" scaled="1"/>
            </a:gradFill>
            <a:ln w="3810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gray">
            <a:xfrm rot="521906">
              <a:off x="2684" y="2537"/>
              <a:ext cx="1680" cy="864"/>
            </a:xfrm>
            <a:custGeom>
              <a:avLst/>
              <a:gdLst>
                <a:gd name="T0" fmla="*/ 1451 w 2032"/>
                <a:gd name="T1" fmla="*/ 175 h 1536"/>
                <a:gd name="T2" fmla="*/ 1572 w 2032"/>
                <a:gd name="T3" fmla="*/ 277 h 1536"/>
                <a:gd name="T4" fmla="*/ 1676 w 2032"/>
                <a:gd name="T5" fmla="*/ 395 h 1536"/>
                <a:gd name="T6" fmla="*/ 1763 w 2032"/>
                <a:gd name="T7" fmla="*/ 525 h 1536"/>
                <a:gd name="T8" fmla="*/ 1835 w 2032"/>
                <a:gd name="T9" fmla="*/ 661 h 1536"/>
                <a:gd name="T10" fmla="*/ 1893 w 2032"/>
                <a:gd name="T11" fmla="*/ 798 h 1536"/>
                <a:gd name="T12" fmla="*/ 1940 w 2032"/>
                <a:gd name="T13" fmla="*/ 929 h 1536"/>
                <a:gd name="T14" fmla="*/ 1975 w 2032"/>
                <a:gd name="T15" fmla="*/ 1053 h 1536"/>
                <a:gd name="T16" fmla="*/ 2000 w 2032"/>
                <a:gd name="T17" fmla="*/ 1161 h 1536"/>
                <a:gd name="T18" fmla="*/ 2017 w 2032"/>
                <a:gd name="T19" fmla="*/ 1250 h 1536"/>
                <a:gd name="T20" fmla="*/ 2026 w 2032"/>
                <a:gd name="T21" fmla="*/ 1316 h 1536"/>
                <a:gd name="T22" fmla="*/ 2030 w 2032"/>
                <a:gd name="T23" fmla="*/ 1349 h 1536"/>
                <a:gd name="T24" fmla="*/ 2027 w 2032"/>
                <a:gd name="T25" fmla="*/ 1357 h 1536"/>
                <a:gd name="T26" fmla="*/ 1998 w 2032"/>
                <a:gd name="T27" fmla="*/ 1368 h 1536"/>
                <a:gd name="T28" fmla="*/ 1941 w 2032"/>
                <a:gd name="T29" fmla="*/ 1390 h 1536"/>
                <a:gd name="T30" fmla="*/ 1861 w 2032"/>
                <a:gd name="T31" fmla="*/ 1419 h 1536"/>
                <a:gd name="T32" fmla="*/ 1762 w 2032"/>
                <a:gd name="T33" fmla="*/ 1450 h 1536"/>
                <a:gd name="T34" fmla="*/ 1647 w 2032"/>
                <a:gd name="T35" fmla="*/ 1481 h 1536"/>
                <a:gd name="T36" fmla="*/ 1517 w 2032"/>
                <a:gd name="T37" fmla="*/ 1507 h 1536"/>
                <a:gd name="T38" fmla="*/ 1377 w 2032"/>
                <a:gd name="T39" fmla="*/ 1527 h 1536"/>
                <a:gd name="T40" fmla="*/ 1231 w 2032"/>
                <a:gd name="T41" fmla="*/ 1536 h 1536"/>
                <a:gd name="T42" fmla="*/ 1082 w 2032"/>
                <a:gd name="T43" fmla="*/ 1532 h 1536"/>
                <a:gd name="T44" fmla="*/ 933 w 2032"/>
                <a:gd name="T45" fmla="*/ 1511 h 1536"/>
                <a:gd name="T46" fmla="*/ 787 w 2032"/>
                <a:gd name="T47" fmla="*/ 1469 h 1536"/>
                <a:gd name="T48" fmla="*/ 647 w 2032"/>
                <a:gd name="T49" fmla="*/ 1405 h 1536"/>
                <a:gd name="T50" fmla="*/ 518 w 2032"/>
                <a:gd name="T51" fmla="*/ 1313 h 1536"/>
                <a:gd name="T52" fmla="*/ 405 w 2032"/>
                <a:gd name="T53" fmla="*/ 1202 h 1536"/>
                <a:gd name="T54" fmla="*/ 311 w 2032"/>
                <a:gd name="T55" fmla="*/ 1076 h 1536"/>
                <a:gd name="T56" fmla="*/ 230 w 2032"/>
                <a:gd name="T57" fmla="*/ 944 h 1536"/>
                <a:gd name="T58" fmla="*/ 166 w 2032"/>
                <a:gd name="T59" fmla="*/ 806 h 1536"/>
                <a:gd name="T60" fmla="*/ 114 w 2032"/>
                <a:gd name="T61" fmla="*/ 672 h 1536"/>
                <a:gd name="T62" fmla="*/ 73 w 2032"/>
                <a:gd name="T63" fmla="*/ 542 h 1536"/>
                <a:gd name="T64" fmla="*/ 44 w 2032"/>
                <a:gd name="T65" fmla="*/ 427 h 1536"/>
                <a:gd name="T66" fmla="*/ 22 w 2032"/>
                <a:gd name="T67" fmla="*/ 326 h 1536"/>
                <a:gd name="T68" fmla="*/ 9 w 2032"/>
                <a:gd name="T69" fmla="*/ 249 h 1536"/>
                <a:gd name="T70" fmla="*/ 3 w 2032"/>
                <a:gd name="T71" fmla="*/ 200 h 1536"/>
                <a:gd name="T72" fmla="*/ 0 w 2032"/>
                <a:gd name="T73" fmla="*/ 182 h 1536"/>
                <a:gd name="T74" fmla="*/ 16 w 2032"/>
                <a:gd name="T75" fmla="*/ 175 h 1536"/>
                <a:gd name="T76" fmla="*/ 58 w 2032"/>
                <a:gd name="T77" fmla="*/ 157 h 1536"/>
                <a:gd name="T78" fmla="*/ 127 w 2032"/>
                <a:gd name="T79" fmla="*/ 131 h 1536"/>
                <a:gd name="T80" fmla="*/ 217 w 2032"/>
                <a:gd name="T81" fmla="*/ 102 h 1536"/>
                <a:gd name="T82" fmla="*/ 325 w 2032"/>
                <a:gd name="T83" fmla="*/ 70 h 1536"/>
                <a:gd name="T84" fmla="*/ 449 w 2032"/>
                <a:gd name="T85" fmla="*/ 42 h 1536"/>
                <a:gd name="T86" fmla="*/ 583 w 2032"/>
                <a:gd name="T87" fmla="*/ 17 h 1536"/>
                <a:gd name="T88" fmla="*/ 726 w 2032"/>
                <a:gd name="T89" fmla="*/ 3 h 1536"/>
                <a:gd name="T90" fmla="*/ 875 w 2032"/>
                <a:gd name="T91" fmla="*/ 0 h 1536"/>
                <a:gd name="T92" fmla="*/ 1024 w 2032"/>
                <a:gd name="T93" fmla="*/ 11 h 1536"/>
                <a:gd name="T94" fmla="*/ 1173 w 2032"/>
                <a:gd name="T95" fmla="*/ 43 h 1536"/>
                <a:gd name="T96" fmla="*/ 1314 w 2032"/>
                <a:gd name="T97" fmla="*/ 96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32" h="1536">
                  <a:moveTo>
                    <a:pt x="1383" y="131"/>
                  </a:moveTo>
                  <a:lnTo>
                    <a:pt x="1451" y="175"/>
                  </a:lnTo>
                  <a:lnTo>
                    <a:pt x="1514" y="223"/>
                  </a:lnTo>
                  <a:lnTo>
                    <a:pt x="1572" y="277"/>
                  </a:lnTo>
                  <a:lnTo>
                    <a:pt x="1626" y="334"/>
                  </a:lnTo>
                  <a:lnTo>
                    <a:pt x="1676" y="395"/>
                  </a:lnTo>
                  <a:lnTo>
                    <a:pt x="1721" y="459"/>
                  </a:lnTo>
                  <a:lnTo>
                    <a:pt x="1763" y="525"/>
                  </a:lnTo>
                  <a:lnTo>
                    <a:pt x="1801" y="592"/>
                  </a:lnTo>
                  <a:lnTo>
                    <a:pt x="1835" y="661"/>
                  </a:lnTo>
                  <a:lnTo>
                    <a:pt x="1865" y="729"/>
                  </a:lnTo>
                  <a:lnTo>
                    <a:pt x="1893" y="798"/>
                  </a:lnTo>
                  <a:lnTo>
                    <a:pt x="1918" y="865"/>
                  </a:lnTo>
                  <a:lnTo>
                    <a:pt x="1940" y="929"/>
                  </a:lnTo>
                  <a:lnTo>
                    <a:pt x="1957" y="993"/>
                  </a:lnTo>
                  <a:lnTo>
                    <a:pt x="1975" y="1053"/>
                  </a:lnTo>
                  <a:lnTo>
                    <a:pt x="1988" y="1109"/>
                  </a:lnTo>
                  <a:lnTo>
                    <a:pt x="2000" y="1161"/>
                  </a:lnTo>
                  <a:lnTo>
                    <a:pt x="2008" y="1209"/>
                  </a:lnTo>
                  <a:lnTo>
                    <a:pt x="2017" y="1250"/>
                  </a:lnTo>
                  <a:lnTo>
                    <a:pt x="2021" y="1287"/>
                  </a:lnTo>
                  <a:lnTo>
                    <a:pt x="2026" y="1316"/>
                  </a:lnTo>
                  <a:lnTo>
                    <a:pt x="2029" y="1336"/>
                  </a:lnTo>
                  <a:lnTo>
                    <a:pt x="2030" y="1349"/>
                  </a:lnTo>
                  <a:lnTo>
                    <a:pt x="2032" y="1355"/>
                  </a:lnTo>
                  <a:lnTo>
                    <a:pt x="2027" y="1357"/>
                  </a:lnTo>
                  <a:lnTo>
                    <a:pt x="2016" y="1361"/>
                  </a:lnTo>
                  <a:lnTo>
                    <a:pt x="1998" y="1368"/>
                  </a:lnTo>
                  <a:lnTo>
                    <a:pt x="1972" y="1378"/>
                  </a:lnTo>
                  <a:lnTo>
                    <a:pt x="1941" y="1390"/>
                  </a:lnTo>
                  <a:lnTo>
                    <a:pt x="1905" y="1405"/>
                  </a:lnTo>
                  <a:lnTo>
                    <a:pt x="1861" y="1419"/>
                  </a:lnTo>
                  <a:lnTo>
                    <a:pt x="1814" y="1434"/>
                  </a:lnTo>
                  <a:lnTo>
                    <a:pt x="1762" y="1450"/>
                  </a:lnTo>
                  <a:lnTo>
                    <a:pt x="1706" y="1466"/>
                  </a:lnTo>
                  <a:lnTo>
                    <a:pt x="1647" y="1481"/>
                  </a:lnTo>
                  <a:lnTo>
                    <a:pt x="1582" y="1495"/>
                  </a:lnTo>
                  <a:lnTo>
                    <a:pt x="1517" y="1507"/>
                  </a:lnTo>
                  <a:lnTo>
                    <a:pt x="1448" y="1518"/>
                  </a:lnTo>
                  <a:lnTo>
                    <a:pt x="1377" y="1527"/>
                  </a:lnTo>
                  <a:lnTo>
                    <a:pt x="1305" y="1533"/>
                  </a:lnTo>
                  <a:lnTo>
                    <a:pt x="1231" y="1536"/>
                  </a:lnTo>
                  <a:lnTo>
                    <a:pt x="1157" y="1536"/>
                  </a:lnTo>
                  <a:lnTo>
                    <a:pt x="1082" y="1532"/>
                  </a:lnTo>
                  <a:lnTo>
                    <a:pt x="1008" y="1524"/>
                  </a:lnTo>
                  <a:lnTo>
                    <a:pt x="933" y="1511"/>
                  </a:lnTo>
                  <a:lnTo>
                    <a:pt x="859" y="1494"/>
                  </a:lnTo>
                  <a:lnTo>
                    <a:pt x="787" y="1469"/>
                  </a:lnTo>
                  <a:lnTo>
                    <a:pt x="716" y="1440"/>
                  </a:lnTo>
                  <a:lnTo>
                    <a:pt x="647" y="1405"/>
                  </a:lnTo>
                  <a:lnTo>
                    <a:pt x="580" y="1361"/>
                  </a:lnTo>
                  <a:lnTo>
                    <a:pt x="518" y="1313"/>
                  </a:lnTo>
                  <a:lnTo>
                    <a:pt x="459" y="1259"/>
                  </a:lnTo>
                  <a:lnTo>
                    <a:pt x="405" y="1202"/>
                  </a:lnTo>
                  <a:lnTo>
                    <a:pt x="356" y="1141"/>
                  </a:lnTo>
                  <a:lnTo>
                    <a:pt x="311" y="1076"/>
                  </a:lnTo>
                  <a:lnTo>
                    <a:pt x="268" y="1011"/>
                  </a:lnTo>
                  <a:lnTo>
                    <a:pt x="230" y="944"/>
                  </a:lnTo>
                  <a:lnTo>
                    <a:pt x="197" y="875"/>
                  </a:lnTo>
                  <a:lnTo>
                    <a:pt x="166" y="806"/>
                  </a:lnTo>
                  <a:lnTo>
                    <a:pt x="138" y="738"/>
                  </a:lnTo>
                  <a:lnTo>
                    <a:pt x="114" y="672"/>
                  </a:lnTo>
                  <a:lnTo>
                    <a:pt x="92" y="607"/>
                  </a:lnTo>
                  <a:lnTo>
                    <a:pt x="73" y="542"/>
                  </a:lnTo>
                  <a:lnTo>
                    <a:pt x="57" y="483"/>
                  </a:lnTo>
                  <a:lnTo>
                    <a:pt x="44" y="427"/>
                  </a:lnTo>
                  <a:lnTo>
                    <a:pt x="32" y="375"/>
                  </a:lnTo>
                  <a:lnTo>
                    <a:pt x="22" y="326"/>
                  </a:lnTo>
                  <a:lnTo>
                    <a:pt x="14" y="286"/>
                  </a:lnTo>
                  <a:lnTo>
                    <a:pt x="9" y="249"/>
                  </a:lnTo>
                  <a:lnTo>
                    <a:pt x="4" y="220"/>
                  </a:lnTo>
                  <a:lnTo>
                    <a:pt x="3" y="200"/>
                  </a:lnTo>
                  <a:lnTo>
                    <a:pt x="0" y="186"/>
                  </a:lnTo>
                  <a:lnTo>
                    <a:pt x="0" y="182"/>
                  </a:lnTo>
                  <a:lnTo>
                    <a:pt x="4" y="179"/>
                  </a:lnTo>
                  <a:lnTo>
                    <a:pt x="16" y="175"/>
                  </a:lnTo>
                  <a:lnTo>
                    <a:pt x="33" y="167"/>
                  </a:lnTo>
                  <a:lnTo>
                    <a:pt x="58" y="157"/>
                  </a:lnTo>
                  <a:lnTo>
                    <a:pt x="90" y="146"/>
                  </a:lnTo>
                  <a:lnTo>
                    <a:pt x="127" y="131"/>
                  </a:lnTo>
                  <a:lnTo>
                    <a:pt x="169" y="116"/>
                  </a:lnTo>
                  <a:lnTo>
                    <a:pt x="217" y="102"/>
                  </a:lnTo>
                  <a:lnTo>
                    <a:pt x="270" y="86"/>
                  </a:lnTo>
                  <a:lnTo>
                    <a:pt x="325" y="70"/>
                  </a:lnTo>
                  <a:lnTo>
                    <a:pt x="385" y="55"/>
                  </a:lnTo>
                  <a:lnTo>
                    <a:pt x="449" y="42"/>
                  </a:lnTo>
                  <a:lnTo>
                    <a:pt x="515" y="29"/>
                  </a:lnTo>
                  <a:lnTo>
                    <a:pt x="583" y="17"/>
                  </a:lnTo>
                  <a:lnTo>
                    <a:pt x="653" y="8"/>
                  </a:lnTo>
                  <a:lnTo>
                    <a:pt x="726" y="3"/>
                  </a:lnTo>
                  <a:lnTo>
                    <a:pt x="801" y="0"/>
                  </a:lnTo>
                  <a:lnTo>
                    <a:pt x="875" y="0"/>
                  </a:lnTo>
                  <a:lnTo>
                    <a:pt x="949" y="4"/>
                  </a:lnTo>
                  <a:lnTo>
                    <a:pt x="1024" y="11"/>
                  </a:lnTo>
                  <a:lnTo>
                    <a:pt x="1098" y="24"/>
                  </a:lnTo>
                  <a:lnTo>
                    <a:pt x="1173" y="43"/>
                  </a:lnTo>
                  <a:lnTo>
                    <a:pt x="1244" y="67"/>
                  </a:lnTo>
                  <a:lnTo>
                    <a:pt x="1314" y="96"/>
                  </a:lnTo>
                  <a:lnTo>
                    <a:pt x="1383" y="131"/>
                  </a:lnTo>
                </a:path>
              </a:pathLst>
            </a:custGeom>
            <a:gradFill rotWithShape="1">
              <a:gsLst>
                <a:gs pos="0">
                  <a:srgbClr val="FF7E3D">
                    <a:gamma/>
                    <a:shade val="46275"/>
                    <a:invGamma/>
                  </a:srgbClr>
                </a:gs>
                <a:gs pos="100000">
                  <a:srgbClr val="FF7E3D"/>
                </a:gs>
              </a:gsLst>
              <a:lin ang="2700000" scaled="1"/>
            </a:gradFill>
            <a:ln w="3810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9"/>
            <p:cNvSpPr>
              <a:spLocks/>
            </p:cNvSpPr>
            <p:nvPr/>
          </p:nvSpPr>
          <p:spPr bwMode="gray">
            <a:xfrm rot="-468625">
              <a:off x="2736" y="1632"/>
              <a:ext cx="1728" cy="912"/>
            </a:xfrm>
            <a:custGeom>
              <a:avLst/>
              <a:gdLst>
                <a:gd name="T0" fmla="*/ 716 w 2032"/>
                <a:gd name="T1" fmla="*/ 96 h 1536"/>
                <a:gd name="T2" fmla="*/ 859 w 2032"/>
                <a:gd name="T3" fmla="*/ 43 h 1536"/>
                <a:gd name="T4" fmla="*/ 1008 w 2032"/>
                <a:gd name="T5" fmla="*/ 11 h 1536"/>
                <a:gd name="T6" fmla="*/ 1157 w 2032"/>
                <a:gd name="T7" fmla="*/ 0 h 1536"/>
                <a:gd name="T8" fmla="*/ 1305 w 2032"/>
                <a:gd name="T9" fmla="*/ 3 h 1536"/>
                <a:gd name="T10" fmla="*/ 1448 w 2032"/>
                <a:gd name="T11" fmla="*/ 17 h 1536"/>
                <a:gd name="T12" fmla="*/ 1582 w 2032"/>
                <a:gd name="T13" fmla="*/ 42 h 1536"/>
                <a:gd name="T14" fmla="*/ 1706 w 2032"/>
                <a:gd name="T15" fmla="*/ 70 h 1536"/>
                <a:gd name="T16" fmla="*/ 1814 w 2032"/>
                <a:gd name="T17" fmla="*/ 102 h 1536"/>
                <a:gd name="T18" fmla="*/ 1905 w 2032"/>
                <a:gd name="T19" fmla="*/ 131 h 1536"/>
                <a:gd name="T20" fmla="*/ 1972 w 2032"/>
                <a:gd name="T21" fmla="*/ 157 h 1536"/>
                <a:gd name="T22" fmla="*/ 2016 w 2032"/>
                <a:gd name="T23" fmla="*/ 175 h 1536"/>
                <a:gd name="T24" fmla="*/ 2032 w 2032"/>
                <a:gd name="T25" fmla="*/ 182 h 1536"/>
                <a:gd name="T26" fmla="*/ 2029 w 2032"/>
                <a:gd name="T27" fmla="*/ 200 h 1536"/>
                <a:gd name="T28" fmla="*/ 2021 w 2032"/>
                <a:gd name="T29" fmla="*/ 249 h 1536"/>
                <a:gd name="T30" fmla="*/ 2008 w 2032"/>
                <a:gd name="T31" fmla="*/ 327 h 1536"/>
                <a:gd name="T32" fmla="*/ 1988 w 2032"/>
                <a:gd name="T33" fmla="*/ 427 h 1536"/>
                <a:gd name="T34" fmla="*/ 1957 w 2032"/>
                <a:gd name="T35" fmla="*/ 542 h 1536"/>
                <a:gd name="T36" fmla="*/ 1918 w 2032"/>
                <a:gd name="T37" fmla="*/ 672 h 1536"/>
                <a:gd name="T38" fmla="*/ 1865 w 2032"/>
                <a:gd name="T39" fmla="*/ 807 h 1536"/>
                <a:gd name="T40" fmla="*/ 1801 w 2032"/>
                <a:gd name="T41" fmla="*/ 944 h 1536"/>
                <a:gd name="T42" fmla="*/ 1721 w 2032"/>
                <a:gd name="T43" fmla="*/ 1076 h 1536"/>
                <a:gd name="T44" fmla="*/ 1626 w 2032"/>
                <a:gd name="T45" fmla="*/ 1202 h 1536"/>
                <a:gd name="T46" fmla="*/ 1514 w 2032"/>
                <a:gd name="T47" fmla="*/ 1313 h 1536"/>
                <a:gd name="T48" fmla="*/ 1383 w 2032"/>
                <a:gd name="T49" fmla="*/ 1405 h 1536"/>
                <a:gd name="T50" fmla="*/ 1244 w 2032"/>
                <a:gd name="T51" fmla="*/ 1469 h 1536"/>
                <a:gd name="T52" fmla="*/ 1098 w 2032"/>
                <a:gd name="T53" fmla="*/ 1511 h 1536"/>
                <a:gd name="T54" fmla="*/ 949 w 2032"/>
                <a:gd name="T55" fmla="*/ 1532 h 1536"/>
                <a:gd name="T56" fmla="*/ 801 w 2032"/>
                <a:gd name="T57" fmla="*/ 1536 h 1536"/>
                <a:gd name="T58" fmla="*/ 653 w 2032"/>
                <a:gd name="T59" fmla="*/ 1527 h 1536"/>
                <a:gd name="T60" fmla="*/ 515 w 2032"/>
                <a:gd name="T61" fmla="*/ 1507 h 1536"/>
                <a:gd name="T62" fmla="*/ 385 w 2032"/>
                <a:gd name="T63" fmla="*/ 1481 h 1536"/>
                <a:gd name="T64" fmla="*/ 270 w 2032"/>
                <a:gd name="T65" fmla="*/ 1450 h 1536"/>
                <a:gd name="T66" fmla="*/ 169 w 2032"/>
                <a:gd name="T67" fmla="*/ 1419 h 1536"/>
                <a:gd name="T68" fmla="*/ 90 w 2032"/>
                <a:gd name="T69" fmla="*/ 1390 h 1536"/>
                <a:gd name="T70" fmla="*/ 33 w 2032"/>
                <a:gd name="T71" fmla="*/ 1368 h 1536"/>
                <a:gd name="T72" fmla="*/ 4 w 2032"/>
                <a:gd name="T73" fmla="*/ 1357 h 1536"/>
                <a:gd name="T74" fmla="*/ 0 w 2032"/>
                <a:gd name="T75" fmla="*/ 1349 h 1536"/>
                <a:gd name="T76" fmla="*/ 4 w 2032"/>
                <a:gd name="T77" fmla="*/ 1316 h 1536"/>
                <a:gd name="T78" fmla="*/ 14 w 2032"/>
                <a:gd name="T79" fmla="*/ 1250 h 1536"/>
                <a:gd name="T80" fmla="*/ 32 w 2032"/>
                <a:gd name="T81" fmla="*/ 1161 h 1536"/>
                <a:gd name="T82" fmla="*/ 57 w 2032"/>
                <a:gd name="T83" fmla="*/ 1053 h 1536"/>
                <a:gd name="T84" fmla="*/ 92 w 2032"/>
                <a:gd name="T85" fmla="*/ 929 h 1536"/>
                <a:gd name="T86" fmla="*/ 138 w 2032"/>
                <a:gd name="T87" fmla="*/ 798 h 1536"/>
                <a:gd name="T88" fmla="*/ 197 w 2032"/>
                <a:gd name="T89" fmla="*/ 661 h 1536"/>
                <a:gd name="T90" fmla="*/ 268 w 2032"/>
                <a:gd name="T91" fmla="*/ 525 h 1536"/>
                <a:gd name="T92" fmla="*/ 356 w 2032"/>
                <a:gd name="T93" fmla="*/ 395 h 1536"/>
                <a:gd name="T94" fmla="*/ 459 w 2032"/>
                <a:gd name="T95" fmla="*/ 277 h 1536"/>
                <a:gd name="T96" fmla="*/ 580 w 2032"/>
                <a:gd name="T97" fmla="*/ 175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32" h="1536">
                  <a:moveTo>
                    <a:pt x="647" y="131"/>
                  </a:moveTo>
                  <a:lnTo>
                    <a:pt x="716" y="96"/>
                  </a:lnTo>
                  <a:lnTo>
                    <a:pt x="787" y="67"/>
                  </a:lnTo>
                  <a:lnTo>
                    <a:pt x="859" y="43"/>
                  </a:lnTo>
                  <a:lnTo>
                    <a:pt x="933" y="25"/>
                  </a:lnTo>
                  <a:lnTo>
                    <a:pt x="1008" y="11"/>
                  </a:lnTo>
                  <a:lnTo>
                    <a:pt x="1082" y="4"/>
                  </a:lnTo>
                  <a:lnTo>
                    <a:pt x="1157" y="0"/>
                  </a:lnTo>
                  <a:lnTo>
                    <a:pt x="1231" y="0"/>
                  </a:lnTo>
                  <a:lnTo>
                    <a:pt x="1305" y="3"/>
                  </a:lnTo>
                  <a:lnTo>
                    <a:pt x="1377" y="8"/>
                  </a:lnTo>
                  <a:lnTo>
                    <a:pt x="1448" y="17"/>
                  </a:lnTo>
                  <a:lnTo>
                    <a:pt x="1517" y="29"/>
                  </a:lnTo>
                  <a:lnTo>
                    <a:pt x="1582" y="42"/>
                  </a:lnTo>
                  <a:lnTo>
                    <a:pt x="1647" y="55"/>
                  </a:lnTo>
                  <a:lnTo>
                    <a:pt x="1706" y="70"/>
                  </a:lnTo>
                  <a:lnTo>
                    <a:pt x="1762" y="86"/>
                  </a:lnTo>
                  <a:lnTo>
                    <a:pt x="1814" y="102"/>
                  </a:lnTo>
                  <a:lnTo>
                    <a:pt x="1861" y="116"/>
                  </a:lnTo>
                  <a:lnTo>
                    <a:pt x="1905" y="131"/>
                  </a:lnTo>
                  <a:lnTo>
                    <a:pt x="1941" y="146"/>
                  </a:lnTo>
                  <a:lnTo>
                    <a:pt x="1972" y="157"/>
                  </a:lnTo>
                  <a:lnTo>
                    <a:pt x="1998" y="167"/>
                  </a:lnTo>
                  <a:lnTo>
                    <a:pt x="2016" y="175"/>
                  </a:lnTo>
                  <a:lnTo>
                    <a:pt x="2027" y="179"/>
                  </a:lnTo>
                  <a:lnTo>
                    <a:pt x="2032" y="182"/>
                  </a:lnTo>
                  <a:lnTo>
                    <a:pt x="2030" y="186"/>
                  </a:lnTo>
                  <a:lnTo>
                    <a:pt x="2029" y="200"/>
                  </a:lnTo>
                  <a:lnTo>
                    <a:pt x="2026" y="220"/>
                  </a:lnTo>
                  <a:lnTo>
                    <a:pt x="2021" y="249"/>
                  </a:lnTo>
                  <a:lnTo>
                    <a:pt x="2017" y="286"/>
                  </a:lnTo>
                  <a:lnTo>
                    <a:pt x="2008" y="327"/>
                  </a:lnTo>
                  <a:lnTo>
                    <a:pt x="2000" y="375"/>
                  </a:lnTo>
                  <a:lnTo>
                    <a:pt x="1988" y="427"/>
                  </a:lnTo>
                  <a:lnTo>
                    <a:pt x="1975" y="483"/>
                  </a:lnTo>
                  <a:lnTo>
                    <a:pt x="1957" y="542"/>
                  </a:lnTo>
                  <a:lnTo>
                    <a:pt x="1940" y="607"/>
                  </a:lnTo>
                  <a:lnTo>
                    <a:pt x="1918" y="672"/>
                  </a:lnTo>
                  <a:lnTo>
                    <a:pt x="1893" y="738"/>
                  </a:lnTo>
                  <a:lnTo>
                    <a:pt x="1865" y="807"/>
                  </a:lnTo>
                  <a:lnTo>
                    <a:pt x="1835" y="875"/>
                  </a:lnTo>
                  <a:lnTo>
                    <a:pt x="1801" y="944"/>
                  </a:lnTo>
                  <a:lnTo>
                    <a:pt x="1763" y="1011"/>
                  </a:lnTo>
                  <a:lnTo>
                    <a:pt x="1721" y="1076"/>
                  </a:lnTo>
                  <a:lnTo>
                    <a:pt x="1676" y="1141"/>
                  </a:lnTo>
                  <a:lnTo>
                    <a:pt x="1626" y="1202"/>
                  </a:lnTo>
                  <a:lnTo>
                    <a:pt x="1572" y="1259"/>
                  </a:lnTo>
                  <a:lnTo>
                    <a:pt x="1514" y="1313"/>
                  </a:lnTo>
                  <a:lnTo>
                    <a:pt x="1451" y="1361"/>
                  </a:lnTo>
                  <a:lnTo>
                    <a:pt x="1383" y="1405"/>
                  </a:lnTo>
                  <a:lnTo>
                    <a:pt x="1314" y="1440"/>
                  </a:lnTo>
                  <a:lnTo>
                    <a:pt x="1244" y="1469"/>
                  </a:lnTo>
                  <a:lnTo>
                    <a:pt x="1173" y="1494"/>
                  </a:lnTo>
                  <a:lnTo>
                    <a:pt x="1098" y="1511"/>
                  </a:lnTo>
                  <a:lnTo>
                    <a:pt x="1024" y="1524"/>
                  </a:lnTo>
                  <a:lnTo>
                    <a:pt x="949" y="1532"/>
                  </a:lnTo>
                  <a:lnTo>
                    <a:pt x="875" y="1536"/>
                  </a:lnTo>
                  <a:lnTo>
                    <a:pt x="801" y="1536"/>
                  </a:lnTo>
                  <a:lnTo>
                    <a:pt x="726" y="1533"/>
                  </a:lnTo>
                  <a:lnTo>
                    <a:pt x="653" y="1527"/>
                  </a:lnTo>
                  <a:lnTo>
                    <a:pt x="583" y="1519"/>
                  </a:lnTo>
                  <a:lnTo>
                    <a:pt x="515" y="1507"/>
                  </a:lnTo>
                  <a:lnTo>
                    <a:pt x="449" y="1495"/>
                  </a:lnTo>
                  <a:lnTo>
                    <a:pt x="385" y="1481"/>
                  </a:lnTo>
                  <a:lnTo>
                    <a:pt x="325" y="1466"/>
                  </a:lnTo>
                  <a:lnTo>
                    <a:pt x="270" y="1450"/>
                  </a:lnTo>
                  <a:lnTo>
                    <a:pt x="217" y="1434"/>
                  </a:lnTo>
                  <a:lnTo>
                    <a:pt x="169" y="1419"/>
                  </a:lnTo>
                  <a:lnTo>
                    <a:pt x="127" y="1405"/>
                  </a:lnTo>
                  <a:lnTo>
                    <a:pt x="90" y="1390"/>
                  </a:lnTo>
                  <a:lnTo>
                    <a:pt x="58" y="1379"/>
                  </a:lnTo>
                  <a:lnTo>
                    <a:pt x="33" y="1368"/>
                  </a:lnTo>
                  <a:lnTo>
                    <a:pt x="16" y="1361"/>
                  </a:lnTo>
                  <a:lnTo>
                    <a:pt x="4" y="1357"/>
                  </a:lnTo>
                  <a:lnTo>
                    <a:pt x="0" y="1355"/>
                  </a:lnTo>
                  <a:lnTo>
                    <a:pt x="0" y="1349"/>
                  </a:lnTo>
                  <a:lnTo>
                    <a:pt x="3" y="1336"/>
                  </a:lnTo>
                  <a:lnTo>
                    <a:pt x="4" y="1316"/>
                  </a:lnTo>
                  <a:lnTo>
                    <a:pt x="9" y="1287"/>
                  </a:lnTo>
                  <a:lnTo>
                    <a:pt x="14" y="1250"/>
                  </a:lnTo>
                  <a:lnTo>
                    <a:pt x="22" y="1209"/>
                  </a:lnTo>
                  <a:lnTo>
                    <a:pt x="32" y="1161"/>
                  </a:lnTo>
                  <a:lnTo>
                    <a:pt x="44" y="1109"/>
                  </a:lnTo>
                  <a:lnTo>
                    <a:pt x="57" y="1053"/>
                  </a:lnTo>
                  <a:lnTo>
                    <a:pt x="73" y="993"/>
                  </a:lnTo>
                  <a:lnTo>
                    <a:pt x="92" y="929"/>
                  </a:lnTo>
                  <a:lnTo>
                    <a:pt x="114" y="865"/>
                  </a:lnTo>
                  <a:lnTo>
                    <a:pt x="138" y="798"/>
                  </a:lnTo>
                  <a:lnTo>
                    <a:pt x="166" y="729"/>
                  </a:lnTo>
                  <a:lnTo>
                    <a:pt x="197" y="661"/>
                  </a:lnTo>
                  <a:lnTo>
                    <a:pt x="230" y="592"/>
                  </a:lnTo>
                  <a:lnTo>
                    <a:pt x="268" y="525"/>
                  </a:lnTo>
                  <a:lnTo>
                    <a:pt x="311" y="459"/>
                  </a:lnTo>
                  <a:lnTo>
                    <a:pt x="356" y="395"/>
                  </a:lnTo>
                  <a:lnTo>
                    <a:pt x="405" y="334"/>
                  </a:lnTo>
                  <a:lnTo>
                    <a:pt x="459" y="277"/>
                  </a:lnTo>
                  <a:lnTo>
                    <a:pt x="518" y="223"/>
                  </a:lnTo>
                  <a:lnTo>
                    <a:pt x="580" y="175"/>
                  </a:lnTo>
                  <a:lnTo>
                    <a:pt x="647" y="131"/>
                  </a:lnTo>
                </a:path>
              </a:pathLst>
            </a:custGeom>
            <a:gradFill rotWithShape="1">
              <a:gsLst>
                <a:gs pos="0">
                  <a:srgbClr val="FFCC00">
                    <a:gamma/>
                    <a:shade val="46275"/>
                    <a:invGamma/>
                  </a:srgbClr>
                </a:gs>
                <a:gs pos="100000">
                  <a:srgbClr val="FFCC00"/>
                </a:gs>
              </a:gsLst>
              <a:lin ang="18900000" scaled="1"/>
            </a:gradFill>
            <a:ln w="38100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14"/>
            <p:cNvGrpSpPr>
              <a:grpSpLocks/>
            </p:cNvGrpSpPr>
            <p:nvPr/>
          </p:nvGrpSpPr>
          <p:grpSpPr bwMode="auto">
            <a:xfrm>
              <a:off x="2406" y="2112"/>
              <a:ext cx="773" cy="768"/>
              <a:chOff x="2016" y="1920"/>
              <a:chExt cx="1680" cy="1680"/>
            </a:xfrm>
          </p:grpSpPr>
          <p:sp>
            <p:nvSpPr>
              <p:cNvPr id="18" name="Oval 15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24314"/>
                      <a:invGamma/>
                    </a:srgbClr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Freeform 16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100000">
                    <a:srgbClr val="FF33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Text Box 32"/>
            <p:cNvSpPr txBox="1">
              <a:spLocks noChangeArrowheads="1"/>
            </p:cNvSpPr>
            <p:nvPr/>
          </p:nvSpPr>
          <p:spPr bwMode="gray">
            <a:xfrm>
              <a:off x="1520" y="1767"/>
              <a:ext cx="11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33"/>
            <p:cNvSpPr txBox="1">
              <a:spLocks noChangeArrowheads="1"/>
            </p:cNvSpPr>
            <p:nvPr/>
          </p:nvSpPr>
          <p:spPr bwMode="gray">
            <a:xfrm>
              <a:off x="2486" y="1136"/>
              <a:ext cx="89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 Box 34"/>
            <p:cNvSpPr txBox="1">
              <a:spLocks noChangeArrowheads="1"/>
            </p:cNvSpPr>
            <p:nvPr/>
          </p:nvSpPr>
          <p:spPr bwMode="gray">
            <a:xfrm>
              <a:off x="3586" y="1710"/>
              <a:ext cx="11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 Box 35"/>
            <p:cNvSpPr txBox="1">
              <a:spLocks noChangeArrowheads="1"/>
            </p:cNvSpPr>
            <p:nvPr/>
          </p:nvSpPr>
          <p:spPr bwMode="gray">
            <a:xfrm>
              <a:off x="1618" y="2958"/>
              <a:ext cx="11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36"/>
            <p:cNvSpPr txBox="1">
              <a:spLocks noChangeArrowheads="1"/>
            </p:cNvSpPr>
            <p:nvPr/>
          </p:nvSpPr>
          <p:spPr bwMode="gray">
            <a:xfrm>
              <a:off x="3586" y="2958"/>
              <a:ext cx="11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17" name="Text Box 37"/>
            <p:cNvSpPr txBox="1">
              <a:spLocks noChangeArrowheads="1"/>
            </p:cNvSpPr>
            <p:nvPr/>
          </p:nvSpPr>
          <p:spPr bwMode="gray">
            <a:xfrm>
              <a:off x="1657" y="2899"/>
              <a:ext cx="11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20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1" name="Прямокутник 20"/>
          <p:cNvSpPr/>
          <p:nvPr/>
        </p:nvSpPr>
        <p:spPr>
          <a:xfrm>
            <a:off x="3868565" y="1969887"/>
            <a:ext cx="13344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/>
              <a:t>Карткові</a:t>
            </a:r>
          </a:p>
          <a:p>
            <a:pPr algn="ctr"/>
            <a:r>
              <a:rPr lang="uk-UA" sz="2400" b="1" dirty="0" smtClean="0"/>
              <a:t> ігри</a:t>
            </a:r>
            <a:endParaRPr lang="uk-UA" sz="2400" b="1" dirty="0"/>
          </a:p>
        </p:txBody>
      </p:sp>
      <p:sp>
        <p:nvSpPr>
          <p:cNvPr id="22" name="Прямокутник 21"/>
          <p:cNvSpPr/>
          <p:nvPr/>
        </p:nvSpPr>
        <p:spPr>
          <a:xfrm>
            <a:off x="5052242" y="4370736"/>
            <a:ext cx="17942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Ставки на </a:t>
            </a:r>
            <a:r>
              <a:rPr lang="uk-UA" sz="2400" b="1" dirty="0" smtClean="0"/>
              <a:t>результати</a:t>
            </a:r>
            <a:endParaRPr lang="uk-UA" sz="2400" b="1" dirty="0"/>
          </a:p>
        </p:txBody>
      </p:sp>
      <p:sp>
        <p:nvSpPr>
          <p:cNvPr id="23" name="Прямокутник 22"/>
          <p:cNvSpPr/>
          <p:nvPr/>
        </p:nvSpPr>
        <p:spPr>
          <a:xfrm>
            <a:off x="2546029" y="2734474"/>
            <a:ext cx="14520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/>
              <a:t>Ігри на</a:t>
            </a:r>
          </a:p>
          <a:p>
            <a:r>
              <a:rPr lang="uk-UA" sz="2400" b="1" dirty="0" smtClean="0"/>
              <a:t> апаратах</a:t>
            </a:r>
            <a:endParaRPr lang="uk-UA" sz="2400" b="1" dirty="0"/>
          </a:p>
        </p:txBody>
      </p:sp>
      <p:sp>
        <p:nvSpPr>
          <p:cNvPr id="24" name="Прямокутник 23"/>
          <p:cNvSpPr/>
          <p:nvPr/>
        </p:nvSpPr>
        <p:spPr>
          <a:xfrm>
            <a:off x="5043480" y="2728913"/>
            <a:ext cx="1587047" cy="920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Гра на </a:t>
            </a:r>
            <a:r>
              <a:rPr lang="uk-UA" b="1" dirty="0" err="1" smtClean="0"/>
              <a:t>тоталізаторах,букмекерство</a:t>
            </a:r>
            <a:endParaRPr lang="uk-UA" b="1" dirty="0"/>
          </a:p>
        </p:txBody>
      </p:sp>
      <p:sp>
        <p:nvSpPr>
          <p:cNvPr id="25" name="Прямокутник 24"/>
          <p:cNvSpPr/>
          <p:nvPr/>
        </p:nvSpPr>
        <p:spPr>
          <a:xfrm>
            <a:off x="2407610" y="4322762"/>
            <a:ext cx="14567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Рулетка та інші азартні ігри в казино</a:t>
            </a:r>
            <a:endParaRPr lang="uk-UA" b="1" dirty="0"/>
          </a:p>
        </p:txBody>
      </p:sp>
      <p:sp>
        <p:nvSpPr>
          <p:cNvPr id="26" name="Прямокутник 25"/>
          <p:cNvSpPr/>
          <p:nvPr/>
        </p:nvSpPr>
        <p:spPr>
          <a:xfrm>
            <a:off x="3777245" y="5200650"/>
            <a:ext cx="17057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/>
              <a:t>Т</a:t>
            </a:r>
            <a:r>
              <a:rPr lang="ru-RU" sz="2400" b="1" dirty="0" err="1" smtClean="0"/>
              <a:t>амагочі</a:t>
            </a:r>
            <a:endParaRPr lang="ru-RU" sz="2400" b="1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31" y="3490129"/>
            <a:ext cx="981439" cy="96295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2" y="186578"/>
            <a:ext cx="1295400" cy="12954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598355" y="186578"/>
            <a:ext cx="1301065" cy="130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58"/>
    </mc:Choice>
    <mc:Fallback xmlns="">
      <p:transition spd="slow" advTm="14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Slide title here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71" name="Rectangle 3"/>
          <p:cNvSpPr>
            <a:spLocks noChangeArrowheads="1"/>
          </p:cNvSpPr>
          <p:nvPr/>
        </p:nvSpPr>
        <p:spPr bwMode="gray">
          <a:xfrm rot="3419336">
            <a:off x="7265987" y="1802924"/>
            <a:ext cx="923925" cy="10033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72" name="Text Box 4"/>
          <p:cNvSpPr txBox="1">
            <a:spLocks noChangeArrowheads="1"/>
          </p:cNvSpPr>
          <p:nvPr/>
        </p:nvSpPr>
        <p:spPr bwMode="auto">
          <a:xfrm>
            <a:off x="6781800" y="3147536"/>
            <a:ext cx="18971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2015.10   </a:t>
            </a:r>
            <a:r>
              <a:rPr lang="en-US" sz="1400" dirty="0">
                <a:solidFill>
                  <a:schemeClr val="bg1"/>
                </a:solidFill>
              </a:rPr>
              <a:t>Add Your Text</a:t>
            </a:r>
          </a:p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2015.10   </a:t>
            </a:r>
            <a:r>
              <a:rPr lang="en-US" sz="1400" dirty="0">
                <a:solidFill>
                  <a:schemeClr val="bg1"/>
                </a:solidFill>
              </a:rPr>
              <a:t>Add Your Text</a:t>
            </a:r>
          </a:p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2015.10   </a:t>
            </a:r>
            <a:r>
              <a:rPr lang="en-US" sz="1400" dirty="0">
                <a:solidFill>
                  <a:schemeClr val="bg1"/>
                </a:solidFill>
              </a:rPr>
              <a:t>Add Your Text</a:t>
            </a:r>
          </a:p>
        </p:txBody>
      </p:sp>
      <p:sp>
        <p:nvSpPr>
          <p:cNvPr id="373" name="Rectangle 5"/>
          <p:cNvSpPr>
            <a:spLocks noChangeArrowheads="1"/>
          </p:cNvSpPr>
          <p:nvPr/>
        </p:nvSpPr>
        <p:spPr bwMode="gray">
          <a:xfrm rot="3419336">
            <a:off x="1411287" y="2510949"/>
            <a:ext cx="923925" cy="1003300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74" name="Text Box 6"/>
          <p:cNvSpPr txBox="1">
            <a:spLocks noChangeArrowheads="1"/>
          </p:cNvSpPr>
          <p:nvPr/>
        </p:nvSpPr>
        <p:spPr bwMode="gray">
          <a:xfrm>
            <a:off x="1502213" y="2869724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2012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75" name="Rectangle 7"/>
          <p:cNvSpPr>
            <a:spLocks noChangeArrowheads="1"/>
          </p:cNvSpPr>
          <p:nvPr/>
        </p:nvSpPr>
        <p:spPr bwMode="gray">
          <a:xfrm rot="3419336">
            <a:off x="2846387" y="4415949"/>
            <a:ext cx="923925" cy="10033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76" name="Text Box 8"/>
          <p:cNvSpPr txBox="1">
            <a:spLocks noChangeArrowheads="1"/>
          </p:cNvSpPr>
          <p:nvPr/>
        </p:nvSpPr>
        <p:spPr bwMode="gray">
          <a:xfrm>
            <a:off x="2937313" y="4774724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2013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77" name="Rectangle 9"/>
          <p:cNvSpPr>
            <a:spLocks noChangeArrowheads="1"/>
          </p:cNvSpPr>
          <p:nvPr/>
        </p:nvSpPr>
        <p:spPr bwMode="gray">
          <a:xfrm rot="3419336">
            <a:off x="4916487" y="3263424"/>
            <a:ext cx="923925" cy="1003300"/>
          </a:xfrm>
          <a:prstGeom prst="rect">
            <a:avLst/>
          </a:prstGeom>
          <a:gradFill rotWithShape="1">
            <a:gsLst>
              <a:gs pos="0">
                <a:srgbClr val="3279D8"/>
              </a:gs>
              <a:gs pos="100000">
                <a:srgbClr val="3279D8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" name="Text Box 10"/>
          <p:cNvSpPr txBox="1">
            <a:spLocks noChangeArrowheads="1"/>
          </p:cNvSpPr>
          <p:nvPr/>
        </p:nvSpPr>
        <p:spPr bwMode="gray">
          <a:xfrm>
            <a:off x="5007413" y="3622199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2014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79" name="Text Box 11"/>
          <p:cNvSpPr txBox="1">
            <a:spLocks noChangeArrowheads="1"/>
          </p:cNvSpPr>
          <p:nvPr/>
        </p:nvSpPr>
        <p:spPr bwMode="gray">
          <a:xfrm>
            <a:off x="7356913" y="2161699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2015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80" name="Line 12"/>
          <p:cNvSpPr>
            <a:spLocks noChangeShapeType="1"/>
          </p:cNvSpPr>
          <p:nvPr/>
        </p:nvSpPr>
        <p:spPr bwMode="auto">
          <a:xfrm>
            <a:off x="2209800" y="3465036"/>
            <a:ext cx="762000" cy="1066800"/>
          </a:xfrm>
          <a:prstGeom prst="line">
            <a:avLst/>
          </a:prstGeom>
          <a:noFill/>
          <a:ln w="5715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1" name="Line 13"/>
          <p:cNvSpPr>
            <a:spLocks noChangeShapeType="1"/>
          </p:cNvSpPr>
          <p:nvPr/>
        </p:nvSpPr>
        <p:spPr bwMode="auto">
          <a:xfrm flipV="1">
            <a:off x="3810000" y="3998436"/>
            <a:ext cx="1066800" cy="609600"/>
          </a:xfrm>
          <a:prstGeom prst="line">
            <a:avLst/>
          </a:prstGeom>
          <a:noFill/>
          <a:ln w="5715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2" name="Line 14"/>
          <p:cNvSpPr>
            <a:spLocks noChangeShapeType="1"/>
          </p:cNvSpPr>
          <p:nvPr/>
        </p:nvSpPr>
        <p:spPr bwMode="auto">
          <a:xfrm flipV="1">
            <a:off x="5943600" y="2614136"/>
            <a:ext cx="1295400" cy="774700"/>
          </a:xfrm>
          <a:prstGeom prst="line">
            <a:avLst/>
          </a:prstGeom>
          <a:noFill/>
          <a:ln w="5715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4" name="Text Box 16"/>
          <p:cNvSpPr txBox="1">
            <a:spLocks noChangeArrowheads="1"/>
          </p:cNvSpPr>
          <p:nvPr/>
        </p:nvSpPr>
        <p:spPr bwMode="auto">
          <a:xfrm>
            <a:off x="2438400" y="5738336"/>
            <a:ext cx="18971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2013.10   </a:t>
            </a:r>
            <a:r>
              <a:rPr lang="en-US" sz="1400" dirty="0">
                <a:solidFill>
                  <a:schemeClr val="bg1"/>
                </a:solidFill>
              </a:rPr>
              <a:t>Add Your Text</a:t>
            </a:r>
          </a:p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2013.10   </a:t>
            </a:r>
            <a:r>
              <a:rPr lang="en-US" sz="1400" dirty="0">
                <a:solidFill>
                  <a:schemeClr val="bg1"/>
                </a:solidFill>
              </a:rPr>
              <a:t>Add Your Text</a:t>
            </a:r>
          </a:p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2013.10   </a:t>
            </a:r>
            <a:r>
              <a:rPr lang="en-US" sz="1400" dirty="0">
                <a:solidFill>
                  <a:schemeClr val="bg1"/>
                </a:solidFill>
              </a:rPr>
              <a:t>Add Your Text</a:t>
            </a:r>
          </a:p>
        </p:txBody>
      </p:sp>
      <p:sp>
        <p:nvSpPr>
          <p:cNvPr id="385" name="Text Box 17"/>
          <p:cNvSpPr txBox="1">
            <a:spLocks noChangeArrowheads="1"/>
          </p:cNvSpPr>
          <p:nvPr/>
        </p:nvSpPr>
        <p:spPr bwMode="auto">
          <a:xfrm>
            <a:off x="4724400" y="4671536"/>
            <a:ext cx="18971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2014.10   </a:t>
            </a:r>
            <a:r>
              <a:rPr lang="en-US" sz="1400" dirty="0">
                <a:solidFill>
                  <a:schemeClr val="bg1"/>
                </a:solidFill>
              </a:rPr>
              <a:t>Add Your Text</a:t>
            </a:r>
          </a:p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2014.10   </a:t>
            </a:r>
            <a:r>
              <a:rPr lang="en-US" sz="1400" dirty="0">
                <a:solidFill>
                  <a:schemeClr val="bg1"/>
                </a:solidFill>
              </a:rPr>
              <a:t>Add Your Text</a:t>
            </a:r>
          </a:p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2014.10   </a:t>
            </a:r>
            <a:r>
              <a:rPr lang="en-US" sz="1400" dirty="0">
                <a:solidFill>
                  <a:schemeClr val="bg1"/>
                </a:solidFill>
              </a:rPr>
              <a:t>Add Your Text</a:t>
            </a:r>
          </a:p>
        </p:txBody>
      </p:sp>
      <p:sp>
        <p:nvSpPr>
          <p:cNvPr id="386" name="Text Box 18"/>
          <p:cNvSpPr txBox="1">
            <a:spLocks noChangeArrowheads="1"/>
          </p:cNvSpPr>
          <p:nvPr/>
        </p:nvSpPr>
        <p:spPr bwMode="auto">
          <a:xfrm>
            <a:off x="304800" y="3833336"/>
            <a:ext cx="18971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2012.10   </a:t>
            </a:r>
            <a:r>
              <a:rPr lang="en-US" sz="1400" dirty="0">
                <a:solidFill>
                  <a:schemeClr val="bg1"/>
                </a:solidFill>
              </a:rPr>
              <a:t>Add Your Text</a:t>
            </a:r>
          </a:p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2012.10   </a:t>
            </a:r>
            <a:r>
              <a:rPr lang="en-US" sz="1400" dirty="0">
                <a:solidFill>
                  <a:schemeClr val="bg1"/>
                </a:solidFill>
              </a:rPr>
              <a:t>Add Your Text</a:t>
            </a:r>
          </a:p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2012.10   </a:t>
            </a:r>
            <a:r>
              <a:rPr lang="en-US" sz="1400" dirty="0">
                <a:solidFill>
                  <a:schemeClr val="bg1"/>
                </a:solidFill>
              </a:rPr>
              <a:t>Add Your Text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988"/>
            <a:ext cx="9160375" cy="68829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7013">
            <a:off x="94241" y="1797418"/>
            <a:ext cx="2168773" cy="1926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0392">
            <a:off x="947874" y="3428157"/>
            <a:ext cx="2387645" cy="20457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42649">
            <a:off x="4726847" y="1735812"/>
            <a:ext cx="2132197" cy="19016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-2131"/>
          <a:stretch/>
        </p:blipFill>
        <p:spPr>
          <a:xfrm rot="1982892">
            <a:off x="6828763" y="1785197"/>
            <a:ext cx="2054149" cy="1793847"/>
          </a:xfrm>
          <a:prstGeom prst="rect">
            <a:avLst/>
          </a:prstGeom>
        </p:spPr>
      </p:pic>
      <p:sp>
        <p:nvSpPr>
          <p:cNvPr id="20" name="Прямокутник 19"/>
          <p:cNvSpPr/>
          <p:nvPr/>
        </p:nvSpPr>
        <p:spPr>
          <a:xfrm>
            <a:off x="1631949" y="381847"/>
            <a:ext cx="6064251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Професор </a:t>
            </a:r>
            <a:r>
              <a:rPr lang="uk-UA" sz="2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Іллінойського</a:t>
            </a:r>
            <a:r>
              <a:rPr lang="uk-UA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університету Генрі </a:t>
            </a:r>
            <a:r>
              <a:rPr lang="uk-UA" sz="2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Лесьєр</a:t>
            </a:r>
            <a:r>
              <a:rPr lang="uk-UA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опитував членів товариства анонімних гравців</a:t>
            </a:r>
            <a:r>
              <a:rPr lang="uk-UA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uk-UA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4938" y="3113244"/>
            <a:ext cx="2871465" cy="280440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8437" y="2980029"/>
            <a:ext cx="2743438" cy="267637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7945" y="1393611"/>
            <a:ext cx="2832777" cy="2756215"/>
          </a:xfrm>
          <a:prstGeom prst="rect">
            <a:avLst/>
          </a:prstGeom>
        </p:spPr>
      </p:pic>
      <p:sp>
        <p:nvSpPr>
          <p:cNvPr id="25" name="Прямокутник 24"/>
          <p:cNvSpPr/>
          <p:nvPr/>
        </p:nvSpPr>
        <p:spPr>
          <a:xfrm>
            <a:off x="483920" y="2127728"/>
            <a:ext cx="1290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/>
              <a:t>З них були розведені          26%</a:t>
            </a:r>
            <a:endParaRPr lang="uk-UA" b="1" dirty="0"/>
          </a:p>
        </p:txBody>
      </p:sp>
      <p:sp>
        <p:nvSpPr>
          <p:cNvPr id="27" name="Прямокутник 26"/>
          <p:cNvSpPr/>
          <p:nvPr/>
        </p:nvSpPr>
        <p:spPr>
          <a:xfrm>
            <a:off x="2355135" y="2205582"/>
            <a:ext cx="1436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/>
              <a:t>Втратили або кинули роботу 34%</a:t>
            </a:r>
            <a:endParaRPr lang="uk-UA" b="1" dirty="0"/>
          </a:p>
        </p:txBody>
      </p:sp>
      <p:sp>
        <p:nvSpPr>
          <p:cNvPr id="28" name="Прямокутник 27"/>
          <p:cNvSpPr/>
          <p:nvPr/>
        </p:nvSpPr>
        <p:spPr>
          <a:xfrm>
            <a:off x="4992227" y="2112017"/>
            <a:ext cx="15170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Для сплати боргів крали на роботі44%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29" name="Прямокутник 28"/>
          <p:cNvSpPr/>
          <p:nvPr/>
        </p:nvSpPr>
        <p:spPr>
          <a:xfrm>
            <a:off x="7108156" y="2067082"/>
            <a:ext cx="13958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Заявили про </a:t>
            </a:r>
            <a:r>
              <a:rPr lang="ru-RU" b="1" dirty="0" err="1" smtClean="0"/>
              <a:t>банкрутство</a:t>
            </a:r>
            <a:r>
              <a:rPr lang="ru-RU" b="1" dirty="0"/>
              <a:t> </a:t>
            </a:r>
            <a:r>
              <a:rPr lang="ru-RU" b="1" dirty="0" smtClean="0"/>
              <a:t>21%</a:t>
            </a:r>
            <a:endParaRPr lang="ru-RU" b="1" dirty="0"/>
          </a:p>
        </p:txBody>
      </p:sp>
      <p:sp>
        <p:nvSpPr>
          <p:cNvPr id="30" name="Прямокутник 29"/>
          <p:cNvSpPr/>
          <p:nvPr/>
        </p:nvSpPr>
        <p:spPr>
          <a:xfrm>
            <a:off x="1243490" y="3886200"/>
            <a:ext cx="16461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Були заарештовані18</a:t>
            </a:r>
            <a:r>
              <a:rPr lang="ru-RU" b="1" dirty="0" smtClean="0">
                <a:solidFill>
                  <a:schemeClr val="bg1"/>
                </a:solidFill>
              </a:rPr>
              <a:t>%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1" name="Прямокутник 30"/>
          <p:cNvSpPr/>
          <p:nvPr/>
        </p:nvSpPr>
        <p:spPr>
          <a:xfrm>
            <a:off x="3656553" y="3936902"/>
            <a:ext cx="1688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Думали про </a:t>
            </a:r>
            <a:r>
              <a:rPr lang="ru-RU" b="1" dirty="0" err="1" smtClean="0"/>
              <a:t>самогубство</a:t>
            </a:r>
            <a:r>
              <a:rPr lang="ru-RU" b="1" dirty="0" smtClean="0"/>
              <a:t> 66%</a:t>
            </a:r>
            <a:endParaRPr lang="ru-RU" b="1" dirty="0"/>
          </a:p>
        </p:txBody>
      </p:sp>
      <p:sp>
        <p:nvSpPr>
          <p:cNvPr id="32" name="Прямокутник 31"/>
          <p:cNvSpPr/>
          <p:nvPr/>
        </p:nvSpPr>
        <p:spPr>
          <a:xfrm>
            <a:off x="6292096" y="3675322"/>
            <a:ext cx="15270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Намагалися накласти на себе руки 16%</a:t>
            </a:r>
            <a:endParaRPr lang="uk-UA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70" y="5358976"/>
            <a:ext cx="7467600" cy="13988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05" y="2086975"/>
            <a:ext cx="1177850" cy="1177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8627" y="-29593"/>
            <a:ext cx="720713" cy="72071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03917" y="1015201"/>
            <a:ext cx="702169" cy="7021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4009" y="991414"/>
            <a:ext cx="660709" cy="66070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6145" y="-19438"/>
            <a:ext cx="765611" cy="7153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6582517"/>
            <a:ext cx="91358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http://doctor.wpoonline.com/article/21994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8703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46"/>
    </mc:Choice>
    <mc:Fallback xmlns="">
      <p:transition spd="slow" advTm="30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773"/>
            <a:ext cx="9163082" cy="68829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201" y="210493"/>
            <a:ext cx="3962400" cy="795774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prstTxWarp prst="textPlain">
              <a:avLst/>
            </a:prstTxWarp>
            <a:noAutofit/>
          </a:bodyPr>
          <a:lstStyle/>
          <a:p>
            <a:r>
              <a:rPr lang="uk-UA" sz="3600" b="1" dirty="0" smtClean="0"/>
              <a:t>Цікавий факт</a:t>
            </a:r>
            <a:endParaRPr lang="ru-RU" sz="3600" b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49165" y="1160901"/>
            <a:ext cx="7553341" cy="403859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450850" algn="just">
              <a:buNone/>
            </a:pPr>
            <a:r>
              <a:rPr lang="uk-UA" sz="2000" b="1" dirty="0" smtClean="0">
                <a:latin typeface="Bahnschrift" panose="020B0502040204020203" pitchFamily="34" charset="0"/>
              </a:rPr>
              <a:t>Вчені провели цікавий експеримент. До центру задоволення головного мозку звичайної мишки підключили за допомогою проводів маленьку педаль. Натискаючи на неї лапкою, гризун відчував прилив радості. В результаті миша померла від голоду, оскільки не могла відірватися від педалі…</a:t>
            </a:r>
          </a:p>
          <a:p>
            <a:pPr marL="0" indent="450850" algn="just">
              <a:buNone/>
            </a:pPr>
            <a:r>
              <a:rPr lang="uk-UA" sz="2000" b="1" dirty="0" smtClean="0">
                <a:latin typeface="Bahnschrift" panose="020B0502040204020203" pitchFamily="34" charset="0"/>
              </a:rPr>
              <a:t>Приблизно те ж відбувається з високо-організованими істотами - з людьми. Організм людини, отримуючи </a:t>
            </a:r>
            <a:r>
              <a:rPr lang="uk-UA" sz="2000" b="1" dirty="0" err="1" smtClean="0">
                <a:latin typeface="Bahnschrift" panose="020B0502040204020203" pitchFamily="34" charset="0"/>
              </a:rPr>
              <a:t>ендорфіни</a:t>
            </a:r>
            <a:r>
              <a:rPr lang="uk-UA" sz="2000" b="1" dirty="0" smtClean="0">
                <a:latin typeface="Bahnschrift" panose="020B0502040204020203" pitchFamily="34" charset="0"/>
              </a:rPr>
              <a:t> ззовні, починає "лінуватися" і практично перестає самостійно виробляти "гормон радості".</a:t>
            </a:r>
            <a:endParaRPr lang="uk-UA" sz="2000" b="1" dirty="0">
              <a:latin typeface="Bahnschrift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120" y="3923611"/>
            <a:ext cx="1381142" cy="26083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685" y="4275436"/>
            <a:ext cx="1926340" cy="21183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395926"/>
            <a:ext cx="2719074" cy="21854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6519446"/>
            <a:ext cx="91630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https://books.google.com.ua/books?id=lHeFDwAAQBAJ&amp;pg=PA47&amp;lpg=PA47&amp;dq=</a:t>
            </a:r>
            <a:r>
              <a:rPr lang="ru-RU" sz="800" dirty="0" err="1"/>
              <a:t>експеримент+з+мишою+і+педаллю</a:t>
            </a:r>
            <a:r>
              <a:rPr lang="ru-RU" sz="800" dirty="0"/>
              <a:t>&amp;</a:t>
            </a:r>
            <a:r>
              <a:rPr lang="en-US" sz="800" dirty="0"/>
              <a:t>source=</a:t>
            </a:r>
            <a:r>
              <a:rPr lang="en-US" sz="800" dirty="0" err="1"/>
              <a:t>bl&amp;ots</a:t>
            </a:r>
            <a:r>
              <a:rPr lang="en-US" sz="800" dirty="0"/>
              <a:t>=_Hh43PXHba&amp;sig=ACfU3U30QrWxcjAsRwVM8AgCVZkqGI3BgA&amp;hl=</a:t>
            </a:r>
            <a:r>
              <a:rPr lang="en-US" sz="800" dirty="0" err="1"/>
              <a:t>ru&amp;sa</a:t>
            </a:r>
            <a:r>
              <a:rPr lang="en-US" sz="800" dirty="0"/>
              <a:t>=</a:t>
            </a:r>
            <a:r>
              <a:rPr lang="en-US" sz="800" dirty="0" err="1"/>
              <a:t>X&amp;ved</a:t>
            </a:r>
            <a:r>
              <a:rPr lang="en-US" sz="800" dirty="0"/>
              <a:t>=2ahUKEwjs-eLTif7nAhVhi8MKHbe8BC0Q6AEwFHoECAkQAQ#v=</a:t>
            </a:r>
            <a:r>
              <a:rPr lang="en-US" sz="800" dirty="0" err="1"/>
              <a:t>onepage&amp;q</a:t>
            </a:r>
            <a:r>
              <a:rPr lang="en-US" sz="800" dirty="0"/>
              <a:t>=</a:t>
            </a:r>
            <a:r>
              <a:rPr lang="ru-RU" sz="800" dirty="0"/>
              <a:t>експеримент%20з%20мишою%20і%20педаллю&amp;</a:t>
            </a:r>
            <a:r>
              <a:rPr lang="en-US" sz="800" dirty="0"/>
              <a:t>f=false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93120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50"/>
    </mc:Choice>
    <mc:Fallback xmlns="">
      <p:transition spd="slow" advTm="33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90" y="-12491"/>
            <a:ext cx="9169179" cy="6882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538" y="507591"/>
            <a:ext cx="19812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n w="9525">
                  <a:solidFill>
                    <a:schemeClr val="tx1"/>
                  </a:solidFill>
                  <a:prstDash val="solid"/>
                </a:ln>
                <a:latin typeface="+mj-lt"/>
              </a:rPr>
              <a:t>Психіатри</a:t>
            </a:r>
            <a:endParaRPr lang="ru-RU" sz="28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738" y="1225344"/>
            <a:ext cx="1981199" cy="800219"/>
          </a:xfrm>
          <a:prstGeom prst="rect">
            <a:avLst/>
          </a:prstGeom>
          <a:solidFill>
            <a:srgbClr val="00D66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  </a:t>
            </a:r>
            <a:r>
              <a:rPr lang="ru-RU" sz="2800" b="1" dirty="0" err="1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визнали</a:t>
            </a:r>
            <a:r>
              <a:rPr lang="ru-RU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/>
            </a:r>
            <a:br>
              <a:rPr lang="ru-RU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489937" y="2239807"/>
            <a:ext cx="844064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 </a:t>
            </a:r>
            <a:r>
              <a:rPr lang="ru-RU" sz="2800" b="1" dirty="0" smtClean="0">
                <a:ln w="9525">
                  <a:solidFill>
                    <a:schemeClr val="tx1"/>
                  </a:solidFill>
                  <a:prstDash val="solid"/>
                </a:ln>
                <a:latin typeface="+mj-lt"/>
              </a:rPr>
              <a:t>три</a:t>
            </a:r>
            <a:endParaRPr lang="ru-RU" sz="28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1" y="3006010"/>
            <a:ext cx="1348446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latin typeface="Bahnschrift SemiBold SemiConden" panose="020B0502040204020203" pitchFamily="34" charset="0"/>
              </a:rPr>
              <a:t>основні</a:t>
            </a:r>
            <a:r>
              <a:rPr lang="ru-RU" sz="2800" dirty="0" smtClean="0">
                <a:latin typeface="+mj-lt"/>
              </a:rPr>
              <a:t> </a:t>
            </a:r>
            <a:endParaRPr lang="ru-RU" sz="28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82447" y="3772213"/>
            <a:ext cx="986167" cy="523220"/>
          </a:xfrm>
          <a:prstGeom prst="rect">
            <a:avLst/>
          </a:prstGeom>
          <a:solidFill>
            <a:srgbClr val="66FF66"/>
          </a:solidFill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стадії</a:t>
            </a:r>
            <a:endParaRPr lang="ru-RU" sz="28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1715" y="4528041"/>
            <a:ext cx="1500732" cy="523220"/>
          </a:xfrm>
          <a:prstGeom prst="rect">
            <a:avLst/>
          </a:prstGeom>
          <a:solidFill>
            <a:srgbClr val="FF66FF"/>
          </a:solidFill>
        </p:spPr>
        <p:txBody>
          <a:bodyPr wrap="none" rtlCol="0">
            <a:spAutoFit/>
          </a:bodyPr>
          <a:lstStyle/>
          <a:p>
            <a:r>
              <a:rPr lang="ru-RU" sz="2800" b="1" dirty="0" err="1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розвитку</a:t>
            </a:r>
            <a:endParaRPr lang="ru-RU" sz="28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03187" y="5283869"/>
            <a:ext cx="1178528" cy="523220"/>
          </a:xfrm>
          <a:prstGeom prst="rect">
            <a:avLst/>
          </a:prstGeom>
          <a:solidFill>
            <a:srgbClr val="33CCFF"/>
          </a:solidFill>
        </p:spPr>
        <p:txBody>
          <a:bodyPr wrap="none" rtlCol="0">
            <a:spAutoFit/>
          </a:bodyPr>
          <a:lstStyle/>
          <a:p>
            <a:r>
              <a:rPr lang="ru-RU" sz="2800" b="1" dirty="0" err="1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ігрової</a:t>
            </a:r>
            <a:endParaRPr lang="ru-RU" sz="28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57810" y="6026354"/>
            <a:ext cx="1845377" cy="523220"/>
          </a:xfrm>
          <a:prstGeom prst="rect">
            <a:avLst/>
          </a:prstGeom>
          <a:solidFill>
            <a:srgbClr val="FF5050"/>
          </a:solidFill>
        </p:spPr>
        <p:txBody>
          <a:bodyPr wrap="none" rtlCol="0">
            <a:spAutoFit/>
          </a:bodyPr>
          <a:lstStyle/>
          <a:p>
            <a:r>
              <a:rPr lang="ru-RU" sz="2800" dirty="0" err="1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hnschrift Light SemiCondensed" panose="020B0502040204020203" pitchFamily="34" charset="0"/>
              </a:rPr>
              <a:t>залежності</a:t>
            </a:r>
            <a:endParaRPr lang="ru-RU" sz="2800" dirty="0">
              <a:latin typeface="Bahnschrift Light SemiCondensed" panose="020B0502040204020203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80086"/>
            <a:ext cx="3506609" cy="20546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b="5299"/>
          <a:stretch/>
        </p:blipFill>
        <p:spPr>
          <a:xfrm>
            <a:off x="536330" y="2495443"/>
            <a:ext cx="3358662" cy="2353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кутник 17"/>
          <p:cNvSpPr/>
          <p:nvPr/>
        </p:nvSpPr>
        <p:spPr>
          <a:xfrm>
            <a:off x="5981847" y="632780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https://manoiloksana.ru/wp-content/uploads/2019/07/zavisimost.jpg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1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7"/>
    </mc:Choice>
    <mc:Fallback xmlns="">
      <p:transition spd="slow" advTm="6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71" y="-12284"/>
            <a:ext cx="9169179" cy="68829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590" t="14416" r="10495" b="4483"/>
          <a:stretch/>
        </p:blipFill>
        <p:spPr>
          <a:xfrm>
            <a:off x="5181600" y="1818300"/>
            <a:ext cx="3429000" cy="4124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675" y="903008"/>
            <a:ext cx="6003475" cy="6003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379788"/>
            <a:ext cx="563880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/>
              <a:t>Перша </a:t>
            </a:r>
            <a:r>
              <a:rPr lang="ru-RU" sz="2800" dirty="0" err="1"/>
              <a:t>стадія</a:t>
            </a:r>
            <a:r>
              <a:rPr lang="ru-RU" sz="2800" dirty="0"/>
              <a:t> </a:t>
            </a:r>
            <a:r>
              <a:rPr lang="ru-RU" sz="2800" dirty="0" smtClean="0"/>
              <a:t>– </a:t>
            </a:r>
            <a:r>
              <a:rPr lang="ru-RU" sz="2800" b="1" cap="all" dirty="0" err="1">
                <a:solidFill>
                  <a:srgbClr val="FF0000"/>
                </a:solidFill>
              </a:rPr>
              <a:t>стадія</a:t>
            </a:r>
            <a:r>
              <a:rPr lang="ru-RU" sz="2800" b="1" cap="all" dirty="0">
                <a:solidFill>
                  <a:srgbClr val="FF0000"/>
                </a:solidFill>
              </a:rPr>
              <a:t> </a:t>
            </a:r>
            <a:r>
              <a:rPr lang="ru-RU" sz="2800" b="1" cap="all" dirty="0" err="1" smtClean="0">
                <a:solidFill>
                  <a:srgbClr val="FF0000"/>
                </a:solidFill>
              </a:rPr>
              <a:t>виграшу</a:t>
            </a:r>
            <a:r>
              <a:rPr lang="ru-RU" sz="2800" cap="all" dirty="0" smtClean="0"/>
              <a:t> </a:t>
            </a:r>
            <a:endParaRPr lang="ru-RU" sz="2800" cap="all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828800" y="1059456"/>
            <a:ext cx="1828500" cy="16451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00" b="1" dirty="0" smtClean="0"/>
              <a:t>                        </a:t>
            </a:r>
          </a:p>
          <a:p>
            <a:pPr marL="0" indent="0">
              <a:buNone/>
            </a:pPr>
            <a:endParaRPr lang="ru-RU" sz="900" dirty="0" smtClean="0">
              <a:ln>
                <a:solidFill>
                  <a:schemeClr val="bg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1800" b="1" dirty="0" err="1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1800" b="1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err="1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залучення</a:t>
            </a:r>
            <a:r>
              <a:rPr lang="ru-RU" sz="1800" b="1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800" b="1" dirty="0" err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процес</a:t>
            </a:r>
            <a:r>
              <a:rPr lang="ru-RU" sz="18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err="1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азартних</a:t>
            </a:r>
            <a:r>
              <a:rPr lang="ru-RU" sz="1800" b="1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err="1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ігор</a:t>
            </a:r>
            <a:r>
              <a:rPr lang="ru-RU" sz="18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, коли </a:t>
            </a:r>
            <a:r>
              <a:rPr lang="ru-RU" sz="1800" b="1" dirty="0" err="1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відвідування</a:t>
            </a:r>
            <a:r>
              <a:rPr lang="ru-RU" sz="1800" b="1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err="1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ігрових</a:t>
            </a:r>
            <a:r>
              <a:rPr lang="ru-RU" sz="1800" b="1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err="1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залів</a:t>
            </a:r>
            <a:r>
              <a:rPr lang="ru-RU" sz="1800" b="1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err="1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має</a:t>
            </a:r>
            <a:r>
              <a:rPr lang="ru-RU" sz="1800" b="1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err="1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більш-менш</a:t>
            </a:r>
            <a:r>
              <a:rPr lang="ru-RU" sz="1800" b="1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err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800" b="1" dirty="0" err="1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егулярний</a:t>
            </a:r>
            <a:r>
              <a:rPr lang="ru-RU" sz="1800" b="1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характер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6307" y="5334000"/>
            <a:ext cx="21798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Лудоман</a:t>
            </a:r>
            <a:r>
              <a:rPr lang="ru-RU" sz="14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цілком</a:t>
            </a:r>
            <a:r>
              <a:rPr lang="ru-RU" sz="14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здатний</a:t>
            </a:r>
            <a:r>
              <a:rPr lang="ru-RU" sz="14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контролювати</a:t>
            </a:r>
            <a:r>
              <a:rPr lang="ru-RU" sz="14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себе,може</a:t>
            </a:r>
            <a:r>
              <a:rPr lang="ru-RU" sz="14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припинити</a:t>
            </a:r>
            <a:r>
              <a:rPr lang="ru-RU" sz="14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грати</a:t>
            </a:r>
            <a:r>
              <a:rPr lang="ru-RU" sz="14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зусиллям</a:t>
            </a:r>
            <a:r>
              <a:rPr lang="ru-RU" sz="14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волі</a:t>
            </a:r>
            <a:r>
              <a:rPr lang="ru-RU" sz="1400" b="1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24441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59"/>
    </mc:Choice>
    <mc:Fallback xmlns="">
      <p:transition spd="slow" advTm="15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9" y="-16189"/>
            <a:ext cx="9169179" cy="68829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870" t="21173" r="4348" b="-1254"/>
          <a:stretch/>
        </p:blipFill>
        <p:spPr>
          <a:xfrm>
            <a:off x="5410200" y="1676400"/>
            <a:ext cx="3124200" cy="39386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97210" y="225012"/>
            <a:ext cx="47244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/>
              <a:t>Друга </a:t>
            </a:r>
            <a:r>
              <a:rPr lang="ru-RU" sz="2400" b="1" dirty="0" err="1"/>
              <a:t>стадія</a:t>
            </a:r>
            <a:r>
              <a:rPr lang="ru-RU" sz="2400" b="1" dirty="0"/>
              <a:t> </a:t>
            </a:r>
            <a:r>
              <a:rPr lang="ru-RU" sz="2400" b="1" dirty="0" smtClean="0"/>
              <a:t>– </a:t>
            </a:r>
            <a:r>
              <a:rPr lang="ru-RU" sz="2400" b="1" cap="all" dirty="0" err="1">
                <a:solidFill>
                  <a:srgbClr val="FF0000"/>
                </a:solidFill>
              </a:rPr>
              <a:t>с</a:t>
            </a:r>
            <a:r>
              <a:rPr lang="ru-RU" sz="2400" b="1" cap="all" dirty="0" err="1">
                <a:solidFill>
                  <a:srgbClr val="FF0000"/>
                </a:solidFill>
              </a:rPr>
              <a:t>т</a:t>
            </a:r>
            <a:r>
              <a:rPr lang="ru-RU" sz="2400" b="1" cap="all" dirty="0" err="1">
                <a:solidFill>
                  <a:srgbClr val="FF0000"/>
                </a:solidFill>
              </a:rPr>
              <a:t>адія</a:t>
            </a:r>
            <a:r>
              <a:rPr lang="ru-RU" sz="2400" b="1" cap="all" dirty="0">
                <a:solidFill>
                  <a:srgbClr val="FF0000"/>
                </a:solidFill>
              </a:rPr>
              <a:t> </a:t>
            </a:r>
            <a:r>
              <a:rPr lang="ru-RU" sz="2400" b="1" cap="all" dirty="0" err="1" smtClean="0">
                <a:solidFill>
                  <a:srgbClr val="FF0000"/>
                </a:solidFill>
              </a:rPr>
              <a:t>програшу</a:t>
            </a:r>
            <a:r>
              <a:rPr lang="ru-RU" sz="2400" b="1" cap="all" dirty="0" smtClean="0">
                <a:solidFill>
                  <a:srgbClr val="FF0000"/>
                </a:solidFill>
              </a:rPr>
              <a:t> </a:t>
            </a:r>
            <a:endParaRPr lang="ru-RU" sz="2400" b="1" cap="all" dirty="0">
              <a:solidFill>
                <a:srgbClr val="FF0000"/>
              </a:solidFill>
            </a:endParaRPr>
          </a:p>
        </p:txBody>
      </p:sp>
      <p:sp>
        <p:nvSpPr>
          <p:cNvPr id="7" name="6-кутна зірка 6"/>
          <p:cNvSpPr/>
          <p:nvPr/>
        </p:nvSpPr>
        <p:spPr>
          <a:xfrm>
            <a:off x="-31041" y="990600"/>
            <a:ext cx="5083584" cy="5024735"/>
          </a:xfrm>
          <a:prstGeom prst="star6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01805" y="2379582"/>
            <a:ext cx="35813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u="sng" dirty="0" smtClean="0">
                <a:latin typeface="Bahnschrift Light Condensed" panose="020B0502040204020203" pitchFamily="34" charset="0"/>
              </a:rPr>
              <a:t>Характерна зміна мотивації-для гравця сам процес гри стає важливіше результатів.  Припинити гру стає вже проблематичним-процес гри здатні зупинити або форс-мажорні обставини ззовні, або повна відсутність грошей і можливості їх негайно дістати.</a:t>
            </a:r>
            <a:endParaRPr lang="uk-UA" sz="2000" b="1" u="sng" dirty="0">
              <a:latin typeface="Bahnschrift Light Condensed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651" y="1612753"/>
            <a:ext cx="838200" cy="5268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651" y="4866311"/>
            <a:ext cx="841321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9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38"/>
    </mc:Choice>
    <mc:Fallback xmlns="">
      <p:transition spd="slow" advTm="20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993</TotalTime>
  <Words>666</Words>
  <Application>Microsoft Office PowerPoint</Application>
  <PresentationFormat>Экран (4:3)</PresentationFormat>
  <Paragraphs>69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Види ігор, притаманні гравцям</vt:lpstr>
      <vt:lpstr>Slide title here</vt:lpstr>
      <vt:lpstr>Цікавий факт</vt:lpstr>
      <vt:lpstr>Презентация PowerPoint</vt:lpstr>
      <vt:lpstr>Презентация PowerPoint</vt:lpstr>
      <vt:lpstr>Презентация PowerPoint</vt:lpstr>
      <vt:lpstr>Презентация PowerPoint</vt:lpstr>
      <vt:lpstr>Чи можна врятуватися від ігрової залежності? </vt:lpstr>
      <vt:lpstr>СКАЖЕМО «НІ» АЗАРТНИМ  ІГРАМ</vt:lpstr>
    </vt:vector>
  </TitlesOfParts>
  <Company>Fairmont Raffles Hotels International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pmarkasian</dc:creator>
  <cp:lastModifiedBy>User206</cp:lastModifiedBy>
  <cp:revision>88</cp:revision>
  <dcterms:created xsi:type="dcterms:W3CDTF">2014-08-27T13:17:30Z</dcterms:created>
  <dcterms:modified xsi:type="dcterms:W3CDTF">2020-03-03T10:17:54Z</dcterms:modified>
</cp:coreProperties>
</file>