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5" r:id="rId4"/>
    <p:sldId id="263" r:id="rId5"/>
    <p:sldId id="264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4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6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6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62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6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5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8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9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7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4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B1B7-7913-435F-A790-88B01C0A05A8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ABDB-5914-4139-A5A3-1E4CAA9D8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26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ehance.net/gallery/43526103/Darling-Magazine-Plastic-Fre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gram.com/get.waste.ed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FDF8A77-82A9-4B17-8F22-3BDAB5596516}"/>
              </a:ext>
            </a:extLst>
          </p:cNvPr>
          <p:cNvSpPr txBox="1"/>
          <p:nvPr/>
        </p:nvSpPr>
        <p:spPr>
          <a:xfrm>
            <a:off x="1589648" y="253217"/>
            <a:ext cx="9650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Пластик чи Планета?</a:t>
            </a:r>
            <a:endParaRPr lang="ru-RU" sz="60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325B201-622F-4F99-A798-B28059E03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25057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33A1F9-53D2-41AD-87A2-146243E4A9A2}"/>
              </a:ext>
            </a:extLst>
          </p:cNvPr>
          <p:cNvSpPr txBox="1"/>
          <p:nvPr/>
        </p:nvSpPr>
        <p:spPr>
          <a:xfrm>
            <a:off x="4220308" y="1522100"/>
            <a:ext cx="77512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ПЛАСТИК</a:t>
            </a:r>
          </a:p>
          <a:p>
            <a:pPr algn="ctr"/>
            <a:r>
              <a:rPr lang="uk-UA" sz="8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ЧИ</a:t>
            </a:r>
          </a:p>
          <a:p>
            <a:pPr algn="ctr"/>
            <a:r>
              <a:rPr lang="uk-UA" sz="8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ПЛАНЕТА</a:t>
            </a:r>
            <a:r>
              <a:rPr lang="ru-RU" sz="8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uk-UA" sz="8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gary-jules-mad-world(mp3-top.info)">
            <a:hlinkClick r:id="" action="ppaction://media"/>
            <a:extLst>
              <a:ext uri="{FF2B5EF4-FFF2-40B4-BE49-F238E27FC236}">
                <a16:creationId xmlns="" xmlns:a16="http://schemas.microsoft.com/office/drawing/2014/main" id="{D9730E13-4095-4C5D-8DAF-1E7255511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1"/>
    </mc:Choice>
    <mc:Fallback xmlns="">
      <p:transition spd="slow" advTm="4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2F9CFA-70CC-432A-81F2-847EF9519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767" y="0"/>
            <a:ext cx="6625233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E81C81F-49E2-4ED3-B9B1-F72454CBD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26"/>
            <a:ext cx="6255657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80CC619-1B2C-4440-8759-D874E285F342}"/>
              </a:ext>
            </a:extLst>
          </p:cNvPr>
          <p:cNvSpPr txBox="1"/>
          <p:nvPr/>
        </p:nvSpPr>
        <p:spPr>
          <a:xfrm>
            <a:off x="1959428" y="1767006"/>
            <a:ext cx="88246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Скоротіть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повсякденний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пластик: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одноразові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контейнери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для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їжі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,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одноразові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склянки на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каву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, </a:t>
            </a:r>
            <a:r>
              <a:rPr lang="ru-RU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замініть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їх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багаторазовими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ланчовими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пакетами/коробками,</a:t>
            </a:r>
            <a:r>
              <a:rPr lang="ru-RU" sz="32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  </a:t>
            </a:r>
            <a:r>
              <a:rPr lang="ru-RU" sz="32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горнятками</a:t>
            </a: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-термосами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highlight>
                <a:srgbClr val="008000"/>
              </a:highligh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3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3"/>
    </mc:Choice>
    <mc:Fallback xmlns="">
      <p:transition spd="slow" advTm="1361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A1416F8-5B1F-4DDF-B778-D2819558B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007B6C-2ED3-46F5-AF3D-0B0143B3D449}"/>
              </a:ext>
            </a:extLst>
          </p:cNvPr>
          <p:cNvSpPr txBox="1"/>
          <p:nvPr/>
        </p:nvSpPr>
        <p:spPr>
          <a:xfrm>
            <a:off x="548640" y="295422"/>
            <a:ext cx="112119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Переробляйте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. </a:t>
            </a: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Якщо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ви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змушені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використовувати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пластик, </a:t>
            </a: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спробуйте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відсортувати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# 1 (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PETE) </a:t>
            </a: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або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# 2 (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HDPE), </a:t>
            </a: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які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найчастіше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переробляються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highlight>
                <a:srgbClr val="008000"/>
              </a:highligh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DA41B6E-AED9-4F7F-A396-7AD043A0D864}"/>
              </a:ext>
            </a:extLst>
          </p:cNvPr>
          <p:cNvSpPr txBox="1"/>
          <p:nvPr/>
        </p:nvSpPr>
        <p:spPr>
          <a:xfrm>
            <a:off x="0" y="6562578"/>
            <a:ext cx="3404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https://www.pinterest.com</a:t>
            </a:r>
            <a:r>
              <a: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0"/>
    </mc:Choice>
    <mc:Fallback xmlns="">
      <p:transition spd="slow" advTm="172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8DE374-995F-4BF9-BDC3-F4D82DEEE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80AEE37-26AA-44F5-B9C8-A0F07E0D3AE7}"/>
              </a:ext>
            </a:extLst>
          </p:cNvPr>
          <p:cNvSpPr/>
          <p:nvPr/>
        </p:nvSpPr>
        <p:spPr>
          <a:xfrm>
            <a:off x="6729046" y="1741269"/>
            <a:ext cx="50456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Підтримуйте</a:t>
            </a: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заборону</a:t>
            </a: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поліетиленових</a:t>
            </a: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пакетів</a:t>
            </a: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, </a:t>
            </a:r>
            <a:r>
              <a:rPr lang="ru-RU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закупівлі</a:t>
            </a: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пінополістиролу</a:t>
            </a:r>
            <a:endParaRPr lang="ru-RU" sz="4000" b="1" dirty="0">
              <a:solidFill>
                <a:schemeClr val="accent6">
                  <a:lumMod val="20000"/>
                  <a:lumOff val="80000"/>
                </a:schemeClr>
              </a:solidFill>
              <a:highlight>
                <a:srgbClr val="00800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6"/>
    </mc:Choice>
    <mc:Fallback xmlns="">
      <p:transition spd="slow" advTm="599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BBC6C5C-851F-4A0C-A3A3-D25DD9A36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543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13B5DD-EC21-4F50-9E9C-172641AB9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B6F2591-6B22-4E5E-954F-42DE01DB8A40}"/>
              </a:ext>
            </a:extLst>
          </p:cNvPr>
          <p:cNvSpPr/>
          <p:nvPr/>
        </p:nvSpPr>
        <p:spPr>
          <a:xfrm>
            <a:off x="2952466" y="428178"/>
            <a:ext cx="62870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Поширюйте інформацію. Розкажіть рідним та друзям про те, чому важливо скоротити використання пластику у нашому житті та неприємні наслідки забруднення пластмасами навколишнього середовища</a:t>
            </a:r>
            <a:r>
              <a:rPr lang="ru-RU" sz="3200" b="1" dirty="0" smtClean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uk-UA" sz="3200" b="1" dirty="0">
              <a:solidFill>
                <a:schemeClr val="bg1"/>
              </a:solidFill>
              <a:highlight>
                <a:srgbClr val="FF0000"/>
              </a:highlight>
              <a:latin typeface="Century Gothic" panose="020B0502020202020204" pitchFamily="34" charset="0"/>
            </a:endParaRPr>
          </a:p>
          <a:p>
            <a:pPr algn="ctr"/>
            <a:r>
              <a:rPr lang="uk-UA" sz="3200" b="1" cap="all" dirty="0" smtClean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Споживайте </a:t>
            </a:r>
            <a:r>
              <a:rPr lang="uk-UA" sz="3200" b="1" cap="all" dirty="0" err="1" smtClean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відповідально</a:t>
            </a:r>
            <a:r>
              <a:rPr lang="uk-UA" sz="3200" b="1" dirty="0" smtClean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!</a:t>
            </a:r>
            <a:endParaRPr lang="uk-UA" sz="32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94FF22-FDB1-4F12-90C5-D0EC616972BE}"/>
              </a:ext>
            </a:extLst>
          </p:cNvPr>
          <p:cNvSpPr txBox="1"/>
          <p:nvPr/>
        </p:nvSpPr>
        <p:spPr>
          <a:xfrm>
            <a:off x="23446" y="6561900"/>
            <a:ext cx="6255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100" b="1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www.behance.net/gallery/43526103/Darling-Magazine-Plastic-Free</a:t>
            </a:r>
            <a:endParaRPr lang="ru-RU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1"/>
    </mc:Choice>
    <mc:Fallback xmlns="">
      <p:transition spd="slow" advTm="109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360D7C-666C-497B-B560-E8B673303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800A91-9C1D-43BB-B45C-EC42729B434C}"/>
              </a:ext>
            </a:extLst>
          </p:cNvPr>
          <p:cNvSpPr txBox="1"/>
          <p:nvPr/>
        </p:nvSpPr>
        <p:spPr>
          <a:xfrm>
            <a:off x="2293257" y="2046514"/>
            <a:ext cx="76925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Однією з найактуальніших екологічних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проблем сьогодення 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є забруднення навколишнього середовища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пластиком та поліетиленом</a:t>
            </a:r>
            <a:endParaRPr lang="ru-RU" sz="4000" dirty="0">
              <a:solidFill>
                <a:schemeClr val="accent6">
                  <a:lumMod val="50000"/>
                </a:schemeClr>
              </a:solidFill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9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2"/>
    </mc:Choice>
    <mc:Fallback xmlns="">
      <p:transition spd="slow" advTm="115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D7AE8C-731F-4754-98EE-75A050BC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8FA00E-E7B9-41D0-9D47-D7A4F622D5A5}"/>
              </a:ext>
            </a:extLst>
          </p:cNvPr>
          <p:cNvSpPr txBox="1"/>
          <p:nvPr/>
        </p:nvSpPr>
        <p:spPr>
          <a:xfrm>
            <a:off x="1448972" y="2419644"/>
            <a:ext cx="9129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Майже 80% всього сміття в океані становлять вироби з пластмаси і їх кількість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постійно зростає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highlight>
                <a:srgbClr val="C0C0C0"/>
              </a:highlight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8A42DE-456B-445D-BF6E-1AFEA9F93D48}"/>
              </a:ext>
            </a:extLst>
          </p:cNvPr>
          <p:cNvSpPr txBox="1"/>
          <p:nvPr/>
        </p:nvSpPr>
        <p:spPr>
          <a:xfrm>
            <a:off x="0" y="6581001"/>
            <a:ext cx="5359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https://www.nationalgeographic.com/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417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9"/>
    </mc:Choice>
    <mc:Fallback xmlns="">
      <p:transition spd="slow" advTm="1614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DB40701-D0E1-402D-AF21-1492931C9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14086" cy="30044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8B8780A-0511-4BA2-A709-D0E090959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2" y="1"/>
            <a:ext cx="4514087" cy="30044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8CDA999-2964-4896-9ADC-B09383FC9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9" y="2988961"/>
            <a:ext cx="7518400" cy="38972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75AC58-90B0-46F7-BB5B-140878879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93107"/>
            <a:ext cx="4673599" cy="39052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FA0DD99-DA60-4914-9F5B-AA9588570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93" y="1"/>
            <a:ext cx="3354107" cy="50643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879B0B3-231F-4188-89E8-EEFDCDF57EAD}"/>
              </a:ext>
            </a:extLst>
          </p:cNvPr>
          <p:cNvSpPr txBox="1"/>
          <p:nvPr/>
        </p:nvSpPr>
        <p:spPr>
          <a:xfrm>
            <a:off x="1480457" y="2039146"/>
            <a:ext cx="9231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highlight>
                  <a:srgbClr val="808080"/>
                </a:highlight>
              </a:rPr>
              <a:t>Щороку, проковтуючи шматки пластику, яких переповнює світовий океан, у світі гине 100 тисяч тварин й один мільйон морських птахів</a:t>
            </a:r>
            <a:endParaRPr lang="uk-UA" sz="4000" dirty="0">
              <a:solidFill>
                <a:srgbClr val="002060"/>
              </a:solidFill>
              <a:highlight>
                <a:srgbClr val="80808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6F961C-FB42-4251-9264-3E4A16C618A2}"/>
              </a:ext>
            </a:extLst>
          </p:cNvPr>
          <p:cNvSpPr txBox="1"/>
          <p:nvPr/>
        </p:nvSpPr>
        <p:spPr>
          <a:xfrm>
            <a:off x="0" y="6581000"/>
            <a:ext cx="7652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https://www.nationalgeographic.com/</a:t>
            </a:r>
            <a:endParaRPr lang="ru-RU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1"/>
    </mc:Choice>
    <mc:Fallback xmlns="">
      <p:transition spd="slow" advTm="164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88C477B-DD47-47C5-A066-80B5CF1D7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9128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BEF2FE-D94C-4E81-A00D-8A822212E490}"/>
              </a:ext>
            </a:extLst>
          </p:cNvPr>
          <p:cNvSpPr txBox="1"/>
          <p:nvPr/>
        </p:nvSpPr>
        <p:spPr>
          <a:xfrm>
            <a:off x="6597746" y="42203"/>
            <a:ext cx="517691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Деякі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зі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сполук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,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знайдених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у пластику, негативно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впливають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на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гормональну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систему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або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мають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інші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потенційні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наслідки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для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здоров'я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людей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74715F-B404-4DA8-B3EF-9555A72F7002}"/>
              </a:ext>
            </a:extLst>
          </p:cNvPr>
          <p:cNvSpPr txBox="1"/>
          <p:nvPr/>
        </p:nvSpPr>
        <p:spPr>
          <a:xfrm>
            <a:off x="0" y="6536288"/>
            <a:ext cx="5655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www.instagram.com/get.waste.ed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7"/>
    </mc:Choice>
    <mc:Fallback xmlns="">
      <p:transition spd="slow" advTm="229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8E713B-7D8B-4E67-A7AB-CF649CA82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590" y="0"/>
            <a:ext cx="1410159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270A9F-44C6-4430-9424-DA85752C0FB1}"/>
              </a:ext>
            </a:extLst>
          </p:cNvPr>
          <p:cNvSpPr txBox="1"/>
          <p:nvPr/>
        </p:nvSpPr>
        <p:spPr>
          <a:xfrm>
            <a:off x="1110343" y="1705451"/>
            <a:ext cx="997131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Від 400 000 до мільйона людей щороку вмирають від </a:t>
            </a:r>
            <a:r>
              <a:rPr lang="uk-UA" sz="4000" b="1" dirty="0" err="1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хвороб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і нещасних випадків, пов'язаних з неправильними використанням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 відходів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entury Gothic" panose="020B0502020202020204" pitchFamily="34" charset="0"/>
              </a:rPr>
              <a:t>в країнах, що розвиваються</a:t>
            </a:r>
            <a:endParaRPr lang="uk-UA" sz="4000" dirty="0" smtClean="0">
              <a:solidFill>
                <a:schemeClr val="accent6">
                  <a:lumMod val="50000"/>
                </a:schemeClr>
              </a:solidFill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8A42DE-456B-445D-BF6E-1AFEA9F93D48}"/>
              </a:ext>
            </a:extLst>
          </p:cNvPr>
          <p:cNvSpPr txBox="1"/>
          <p:nvPr/>
        </p:nvSpPr>
        <p:spPr>
          <a:xfrm>
            <a:off x="0" y="6581001"/>
            <a:ext cx="5359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https://www.nationalgeographic.com/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475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0"/>
    </mc:Choice>
    <mc:Fallback xmlns="">
      <p:transition spd="slow" advTm="138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20300F7-B64E-42B6-A12F-14251DB1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0AE920-5F8F-4B7E-9268-9557492B28C6}"/>
              </a:ext>
            </a:extLst>
          </p:cNvPr>
          <p:cNvSpPr txBox="1"/>
          <p:nvPr/>
        </p:nvSpPr>
        <p:spPr>
          <a:xfrm>
            <a:off x="1650609" y="2307101"/>
            <a:ext cx="88907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</a:rPr>
              <a:t>Виробники 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</a:rPr>
              <a:t>пластику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</a:rPr>
              <a:t>постійно збільшують його виробництво, а це </a:t>
            </a:r>
            <a:r>
              <a:rPr lang="uk-UA" sz="4000" b="1" dirty="0" err="1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</a:rPr>
              <a:t>призводе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</a:rPr>
              <a:t>до постійного забруднення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</a:rPr>
              <a:t>планети</a:t>
            </a:r>
            <a:endParaRPr lang="ru-RU" sz="4000" dirty="0">
              <a:solidFill>
                <a:schemeClr val="accent6">
                  <a:lumMod val="50000"/>
                </a:schemeClr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779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6"/>
    </mc:Choice>
    <mc:Fallback xmlns="">
      <p:transition spd="slow" advTm="71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6A6F76-D535-4AC8-A28E-29CFA0B0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1BF279-B8FC-4CFB-9797-FA0C6D7B3B1B}"/>
              </a:ext>
            </a:extLst>
          </p:cNvPr>
          <p:cNvSpPr txBox="1"/>
          <p:nvPr/>
        </p:nvSpPr>
        <p:spPr>
          <a:xfrm>
            <a:off x="2180493" y="2226213"/>
            <a:ext cx="8243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uk-UA" sz="4000" b="1" dirty="0">
                <a:highlight>
                  <a:srgbClr val="008000"/>
                </a:highlight>
                <a:latin typeface="Century Gothic" panose="020B0502020202020204" pitchFamily="34" charset="0"/>
              </a:rPr>
              <a:t>Заходами протидії є принципи відповідального </a:t>
            </a:r>
            <a:r>
              <a:rPr lang="uk-UA" sz="4000" b="1" dirty="0" smtClean="0">
                <a:highlight>
                  <a:srgbClr val="008000"/>
                </a:highlight>
                <a:latin typeface="Century Gothic" panose="020B0502020202020204" pitchFamily="34" charset="0"/>
              </a:rPr>
              <a:t>споживання:</a:t>
            </a:r>
            <a:endParaRPr lang="ru-RU" sz="4000" b="1" dirty="0">
              <a:highlight>
                <a:srgbClr val="008000"/>
              </a:highligh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0"/>
    </mc:Choice>
    <mc:Fallback xmlns="">
      <p:transition spd="slow" advTm="466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FB3ACA-1A55-4826-B536-DF6F27F17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9283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657A94C-44EF-4F10-B8C1-02DD18AC7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6" y="0"/>
            <a:ext cx="631371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71FB05F-B4E5-4BE1-A485-B22FC4336136}"/>
              </a:ext>
            </a:extLst>
          </p:cNvPr>
          <p:cNvSpPr txBox="1"/>
          <p:nvPr/>
        </p:nvSpPr>
        <p:spPr>
          <a:xfrm>
            <a:off x="1944914" y="1973943"/>
            <a:ext cx="833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highlight>
                <a:srgbClr val="008000"/>
              </a:highlight>
              <a:latin typeface="Century Gothic" panose="020B0502020202020204" pitchFamily="34" charset="0"/>
            </a:endParaRPr>
          </a:p>
          <a:p>
            <a:pPr algn="ctr"/>
            <a:r>
              <a:rPr lang="ru-RU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Вибирайте</a:t>
            </a:r>
            <a:r>
              <a: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те, </a:t>
            </a:r>
            <a:r>
              <a:rPr lang="ru-RU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що</a:t>
            </a:r>
            <a:r>
              <a: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придатне</a:t>
            </a:r>
            <a:r>
              <a: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для повторного </a:t>
            </a:r>
            <a:r>
              <a:rPr lang="ru-RU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використання</a:t>
            </a:r>
            <a:r>
              <a: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, </a:t>
            </a:r>
            <a:r>
              <a:rPr lang="ru-RU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мова</a:t>
            </a:r>
            <a:r>
              <a: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</a:t>
            </a:r>
            <a:r>
              <a:rPr lang="ru-RU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йде</a:t>
            </a:r>
            <a:r>
              <a: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про сумки та </a:t>
            </a:r>
            <a:r>
              <a:rPr lang="ru-RU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напої</a:t>
            </a:r>
            <a:r>
              <a:rPr lang="ru-RU" sz="3600" b="1" dirty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 у </a:t>
            </a:r>
            <a:r>
              <a:rPr lang="ru-RU" sz="3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highlight>
                  <a:srgbClr val="008000"/>
                </a:highlight>
                <a:latin typeface="Century Gothic" panose="020B0502020202020204" pitchFamily="34" charset="0"/>
              </a:rPr>
              <a:t>пляшках</a:t>
            </a:r>
            <a:endParaRPr lang="ru-RU" sz="3600" dirty="0">
              <a:solidFill>
                <a:schemeClr val="accent6">
                  <a:lumMod val="20000"/>
                  <a:lumOff val="80000"/>
                </a:schemeClr>
              </a:solidFill>
              <a:highlight>
                <a:srgbClr val="008000"/>
              </a:highlight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3"/>
    </mc:Choice>
    <mc:Fallback xmlns="">
      <p:transition spd="slow" advTm="1077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995</TotalTime>
  <Words>243</Words>
  <Application>Microsoft Office PowerPoint</Application>
  <PresentationFormat>Произвольный</PresentationFormat>
  <Paragraphs>25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10</dc:creator>
  <cp:lastModifiedBy>User206</cp:lastModifiedBy>
  <cp:revision>33</cp:revision>
  <dcterms:created xsi:type="dcterms:W3CDTF">2020-02-19T16:52:45Z</dcterms:created>
  <dcterms:modified xsi:type="dcterms:W3CDTF">2020-03-03T09:45:40Z</dcterms:modified>
</cp:coreProperties>
</file>