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98" r:id="rId3"/>
    <p:sldId id="1799" r:id="rId4"/>
    <p:sldId id="1800" r:id="rId5"/>
    <p:sldId id="1805" r:id="rId6"/>
    <p:sldId id="1806" r:id="rId7"/>
    <p:sldId id="1807" r:id="rId8"/>
    <p:sldId id="1808" r:id="rId9"/>
    <p:sldId id="1809" r:id="rId10"/>
    <p:sldId id="1801" r:id="rId11"/>
    <p:sldId id="1802" r:id="rId12"/>
    <p:sldId id="1810" r:id="rId13"/>
    <p:sldId id="1811" r:id="rId14"/>
    <p:sldId id="1812" r:id="rId15"/>
    <p:sldId id="1813" r:id="rId16"/>
    <p:sldId id="1814" r:id="rId17"/>
    <p:sldId id="1815" r:id="rId18"/>
    <p:sldId id="1816" r:id="rId19"/>
    <p:sldId id="1817" r:id="rId20"/>
    <p:sldId id="1818" r:id="rId21"/>
    <p:sldId id="1819" r:id="rId22"/>
    <p:sldId id="1820" r:id="rId23"/>
    <p:sldId id="1354" r:id="rId24"/>
    <p:sldId id="643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0" autoAdjust="0"/>
    <p:restoredTop sz="94660"/>
  </p:normalViewPr>
  <p:slideViewPr>
    <p:cSldViewPr snapToGrid="0">
      <p:cViewPr>
        <p:scale>
          <a:sx n="45" d="100"/>
          <a:sy n="45" d="100"/>
        </p:scale>
        <p:origin x="-151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Поняття пошукової оптимізації та просування веб-сайтів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uk-UA" sz="36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="" xmlns:a16="http://schemas.microsoft.com/office/drawing/2014/main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seo icon&quot;">
            <a:extLst>
              <a:ext uri="{FF2B5EF4-FFF2-40B4-BE49-F238E27FC236}">
                <a16:creationId xmlns="" xmlns:a16="http://schemas.microsoft.com/office/drawing/2014/main" id="{979E61C6-1DC0-4E8E-B630-FB7AECAD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48" y="3504055"/>
            <a:ext cx="2963361" cy="28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4637644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та інші засоби сприяють збільшенню відвідуваності сайту. Але основним фактором популярності ресурсу є унікальний, цікавий і корисний для відвідувачів контент сайту.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web design Ð²ÐµÐºÑÐ¾Ñ&quot;">
            <a:extLst>
              <a:ext uri="{FF2B5EF4-FFF2-40B4-BE49-F238E27FC236}">
                <a16:creationId xmlns="" xmlns:a16="http://schemas.microsoft.com/office/drawing/2014/main" id="{A9FF7F21-9B5C-4593-89CC-8106D0CF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 bwMode="auto">
          <a:xfrm>
            <a:off x="4837470" y="1196763"/>
            <a:ext cx="7282521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детальніше прийоми, які використовуються у процесі пошукової оптимізації сайту.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пошукова система наводила в числі перших у списку знайдених ресурсів ваш сайт, потрібно враховувати такі параметри: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4FB16F7D-C954-4EA4-8EC6-A7A59210BFE6}"/>
              </a:ext>
            </a:extLst>
          </p:cNvPr>
          <p:cNvSpPr/>
          <p:nvPr/>
        </p:nvSpPr>
        <p:spPr>
          <a:xfrm>
            <a:off x="69848" y="3978044"/>
            <a:ext cx="5475546" cy="26776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частота появи ключових слів</a:t>
            </a:r>
            <a:r>
              <a:rPr lang="uk-UA" sz="2400" b="1" i="1" kern="0" dirty="0">
                <a:solidFill>
                  <a:srgbClr val="FFFFFF"/>
                </a:solidFill>
              </a:rPr>
              <a:t> на веб-сторінках. Оптимальною вважається щільність ключових слів 5-7% від текстового вмісту веб-сторінки або 3—4 рази на сторінку;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F6D5739-7763-47C9-9539-702854BC20C9}"/>
              </a:ext>
            </a:extLst>
          </p:cNvPr>
          <p:cNvSpPr/>
          <p:nvPr/>
        </p:nvSpPr>
        <p:spPr>
          <a:xfrm>
            <a:off x="5683045" y="3978044"/>
            <a:ext cx="6439105" cy="26776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індекс цитування сайту</a:t>
            </a:r>
            <a:r>
              <a:rPr lang="uk-UA" sz="2400" b="1" i="1" kern="0" dirty="0">
                <a:solidFill>
                  <a:srgbClr val="FFFFFF"/>
                </a:solidFill>
              </a:rPr>
              <a:t>, тобто показник, який визначається на основі кількості веб-ресурсів, які мають гіперпосилання на цей сайт. При цьому сайти з посиланнями повинні бути такої самої або схожої тематики та ін.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Оптимізація сайту може бут: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2E27709B-4D9E-406C-AADF-3D18884455A1}"/>
              </a:ext>
            </a:extLst>
          </p:cNvPr>
          <p:cNvSpPr/>
          <p:nvPr/>
        </p:nvSpPr>
        <p:spPr>
          <a:xfrm>
            <a:off x="69848" y="1821885"/>
            <a:ext cx="5972332" cy="6951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зовнішньою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D715E74-7D66-4871-B98B-00EC1B478E5C}"/>
              </a:ext>
            </a:extLst>
          </p:cNvPr>
          <p:cNvSpPr/>
          <p:nvPr/>
        </p:nvSpPr>
        <p:spPr>
          <a:xfrm>
            <a:off x="6149818" y="1821885"/>
            <a:ext cx="5972332" cy="6951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внутрішньою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D5630DA-69B8-4F6A-B62F-CD0A73DFC60D}"/>
              </a:ext>
            </a:extLst>
          </p:cNvPr>
          <p:cNvSpPr/>
          <p:nvPr/>
        </p:nvSpPr>
        <p:spPr>
          <a:xfrm>
            <a:off x="69848" y="2618961"/>
            <a:ext cx="5972332" cy="32803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Зовнішня оптимізація </a:t>
            </a:r>
            <a:r>
              <a:rPr lang="uk-UA" sz="2800" b="1" i="1" kern="0" dirty="0">
                <a:solidFill>
                  <a:srgbClr val="FFFFFF"/>
                </a:solidFill>
              </a:rPr>
              <a:t>полягає в збільшенні кількості зовнішніх посилань на сайт.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5A0B878-70D4-40F3-A15F-5FBDE64602AF}"/>
              </a:ext>
            </a:extLst>
          </p:cNvPr>
          <p:cNvSpPr/>
          <p:nvPr/>
        </p:nvSpPr>
        <p:spPr>
          <a:xfrm>
            <a:off x="6149818" y="2618961"/>
            <a:ext cx="5972332" cy="32803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Внутрішня оптимізація </a:t>
            </a:r>
            <a:r>
              <a:rPr lang="uk-UA" sz="2800" b="1" i="1" kern="0" dirty="0">
                <a:solidFill>
                  <a:srgbClr val="FFFFFF"/>
                </a:solidFill>
              </a:rPr>
              <a:t>передбачає удосконалення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коду веб-сторінок вашого сайту з точки зору розміщення та форматування ключових слів.</a:t>
            </a:r>
          </a:p>
        </p:txBody>
      </p:sp>
    </p:spTree>
    <p:extLst>
      <p:ext uri="{BB962C8B-B14F-4D97-AF65-F5344CB8AC3E}">
        <p14:creationId xmlns:p14="http://schemas.microsoft.com/office/powerpoint/2010/main" val="2322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Ключові слова </a:t>
            </a:r>
            <a:r>
              <a:rPr lang="uk-UA" sz="2800" b="1" i="1" kern="0" dirty="0">
                <a:solidFill>
                  <a:srgbClr val="FFFFFF"/>
                </a:solidFill>
              </a:rPr>
              <a:t>характеризують сайт, за ними ваш сайт може бути знайдено під час пошуку в пошукових системах.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A5B101-47D1-4B31-B685-8FCCAB1A456D}"/>
              </a:ext>
            </a:extLst>
          </p:cNvPr>
          <p:cNvSpPr txBox="1"/>
          <p:nvPr/>
        </p:nvSpPr>
        <p:spPr>
          <a:xfrm>
            <a:off x="72008" y="270700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сайту навчального закладу ключовими словами можуть бути: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6C2C1898-724F-43FA-9796-99412C4F5AAC}"/>
              </a:ext>
            </a:extLst>
          </p:cNvPr>
          <p:cNvSpPr/>
          <p:nvPr/>
        </p:nvSpPr>
        <p:spPr>
          <a:xfrm>
            <a:off x="69850" y="378636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повна назва закладу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4D8048A-43DE-43BB-8970-8F525ED7D3C8}"/>
              </a:ext>
            </a:extLst>
          </p:cNvPr>
          <p:cNvSpPr/>
          <p:nvPr/>
        </p:nvSpPr>
        <p:spPr>
          <a:xfrm>
            <a:off x="4110552" y="378636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його тип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BF18676D-C14E-40E5-BF67-67D47EF9D430}"/>
              </a:ext>
            </a:extLst>
          </p:cNvPr>
          <p:cNvSpPr/>
          <p:nvPr/>
        </p:nvSpPr>
        <p:spPr>
          <a:xfrm>
            <a:off x="8149100" y="378636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C2C2A376-657E-48A5-8AC9-28E8B2EBEE63}"/>
              </a:ext>
            </a:extLst>
          </p:cNvPr>
          <p:cNvSpPr/>
          <p:nvPr/>
        </p:nvSpPr>
        <p:spPr>
          <a:xfrm>
            <a:off x="4109475" y="5182542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заклад освіти, школа, ліцей, гімназія тощо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07B9798E-B1B3-4512-8898-AC140570049D}"/>
              </a:ext>
            </a:extLst>
          </p:cNvPr>
          <p:cNvSpPr/>
          <p:nvPr/>
        </p:nvSpPr>
        <p:spPr>
          <a:xfrm>
            <a:off x="8148023" y="5182542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освіта, навчання та ін.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EEF4A55-D740-4351-A7EA-BE857DCC9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13"/>
          <a:stretch/>
        </p:blipFill>
        <p:spPr>
          <a:xfrm>
            <a:off x="69851" y="5182543"/>
            <a:ext cx="3973049" cy="12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Вибрані ключові слова потрібно розмістити в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тегах сторінки, які опрацьовують пошукові роботи: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7576C0-A62E-4E66-AAAF-A6F54758542A}"/>
              </a:ext>
            </a:extLst>
          </p:cNvPr>
          <p:cNvSpPr txBox="1"/>
          <p:nvPr/>
        </p:nvSpPr>
        <p:spPr>
          <a:xfrm>
            <a:off x="70929" y="227375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title&gt; </a:t>
            </a:r>
            <a:r>
              <a:rPr lang="en-US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назва, що відображається на вкладці браузера;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D5666E-86E6-4EC2-956D-45831ACBDF09}"/>
              </a:ext>
            </a:extLst>
          </p:cNvPr>
          <p:cNvSpPr txBox="1"/>
          <p:nvPr/>
        </p:nvSpPr>
        <p:spPr>
          <a:xfrm>
            <a:off x="70929" y="334762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meta name="keywords" content</a:t>
            </a:r>
            <a:r>
              <a:rPr lang="uk-UA" sz="2800" b="1" i="1" kern="0" dirty="0">
                <a:solidFill>
                  <a:srgbClr val="FFFFFF"/>
                </a:solidFill>
              </a:rPr>
              <a:t>="ключові слова"&gt;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список ключових слів;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24AC8B-40DA-4E43-88CE-0FB6992EFEAC}"/>
              </a:ext>
            </a:extLst>
          </p:cNvPr>
          <p:cNvSpPr txBox="1"/>
          <p:nvPr/>
        </p:nvSpPr>
        <p:spPr>
          <a:xfrm>
            <a:off x="70929" y="442148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meta name="description" content</a:t>
            </a:r>
            <a:r>
              <a:rPr lang="en-US" sz="2800" b="1" i="1" kern="0" dirty="0">
                <a:solidFill>
                  <a:srgbClr val="FFFFFF"/>
                </a:solidFill>
              </a:rPr>
              <a:t>="</a:t>
            </a:r>
            <a:r>
              <a:rPr lang="uk-UA" sz="2800" b="1" i="1" kern="0" dirty="0">
                <a:solidFill>
                  <a:srgbClr val="FFFFFF"/>
                </a:solidFill>
              </a:rPr>
              <a:t>опис</a:t>
            </a:r>
            <a:r>
              <a:rPr lang="en-US" sz="2800" b="1" i="1" kern="0" dirty="0">
                <a:solidFill>
                  <a:srgbClr val="FFFFFF"/>
                </a:solidFill>
              </a:rPr>
              <a:t>"&gt; — </a:t>
            </a:r>
            <a:r>
              <a:rPr lang="uk-UA" sz="2800" b="1" i="1" kern="0" dirty="0">
                <a:solidFill>
                  <a:srgbClr val="FFFFFF"/>
                </a:solidFill>
              </a:rPr>
              <a:t>опис сайту.</a:t>
            </a:r>
          </a:p>
        </p:txBody>
      </p:sp>
    </p:spTree>
    <p:extLst>
      <p:ext uri="{BB962C8B-B14F-4D97-AF65-F5344CB8AC3E}">
        <p14:creationId xmlns:p14="http://schemas.microsoft.com/office/powerpoint/2010/main" val="31603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під час пошуку в пошуковій системі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за запитом весела наука на першій позиції виведено посилання на сайт Весела наука з URL-адресою veselanauka.org.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65FFEF-0908-43E4-A682-CF438043A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77"/>
          <a:stretch/>
        </p:blipFill>
        <p:spPr>
          <a:xfrm>
            <a:off x="72008" y="3166772"/>
            <a:ext cx="12050142" cy="321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 цієї сторінки містить, серед іншого, такі теги: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F09340-D40E-49F0-B884-E4D00CA10FA9}"/>
              </a:ext>
            </a:extLst>
          </p:cNvPr>
          <p:cNvSpPr txBox="1"/>
          <p:nvPr/>
        </p:nvSpPr>
        <p:spPr>
          <a:xfrm>
            <a:off x="70929" y="225409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meta name="keywords" content</a:t>
            </a:r>
            <a:r>
              <a:rPr lang="en-US" sz="2800" b="1" i="1" kern="0" dirty="0">
                <a:solidFill>
                  <a:srgbClr val="FFFFFF"/>
                </a:solidFill>
              </a:rPr>
              <a:t>=''</a:t>
            </a:r>
            <a:r>
              <a:rPr lang="uk-UA" sz="2800" b="1" i="1" kern="0" dirty="0">
                <a:solidFill>
                  <a:srgbClr val="FFFFFF"/>
                </a:solidFill>
              </a:rPr>
              <a:t>Всеукраїнський Конкурс Проектів Інформатика Весела Наука школа ліцей чорноморський"/&gt;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8130AE-A4A9-4BF9-939C-AB64FAB5B638}"/>
              </a:ext>
            </a:extLst>
          </p:cNvPr>
          <p:cNvSpPr txBox="1"/>
          <p:nvPr/>
        </p:nvSpPr>
        <p:spPr>
          <a:xfrm>
            <a:off x="70929" y="374231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meta name="description» content</a:t>
            </a:r>
            <a:r>
              <a:rPr lang="en-US" sz="2800" b="1" i="1" kern="0" dirty="0">
                <a:solidFill>
                  <a:srgbClr val="FFFFFF"/>
                </a:solidFill>
              </a:rPr>
              <a:t>=''</a:t>
            </a:r>
            <a:r>
              <a:rPr lang="uk-UA" sz="2800" b="1" i="1" kern="0" dirty="0">
                <a:solidFill>
                  <a:srgbClr val="FFFFFF"/>
                </a:solidFill>
              </a:rPr>
              <a:t>Всеукраїнський Конкурс Проектів по Інформатиці Весела Наука</a:t>
            </a:r>
            <a:r>
              <a:rPr lang="en-US" sz="2800" b="1" i="1" kern="0" dirty="0">
                <a:solidFill>
                  <a:srgbClr val="FFFFFF"/>
                </a:solidFill>
              </a:rPr>
              <a:t>''</a:t>
            </a:r>
            <a:r>
              <a:rPr lang="uk-UA" sz="2800" b="1" i="1" kern="0" dirty="0">
                <a:solidFill>
                  <a:srgbClr val="FFFFFF"/>
                </a:solidFill>
              </a:rPr>
              <a:t>/&gt;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AF3EBF-C8C4-480B-83AC-B1CECA20A9F7}"/>
              </a:ext>
            </a:extLst>
          </p:cNvPr>
          <p:cNvSpPr txBox="1"/>
          <p:nvPr/>
        </p:nvSpPr>
        <p:spPr>
          <a:xfrm>
            <a:off x="70929" y="479586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title&gt;</a:t>
            </a:r>
            <a:r>
              <a:rPr lang="uk-UA" sz="2800" b="1" i="1" kern="0" dirty="0">
                <a:solidFill>
                  <a:srgbClr val="FFFFFF"/>
                </a:solidFill>
              </a:rPr>
              <a:t>Всеукраїнський Конкурс Проектів по Інформатиці Весела Наука</a:t>
            </a: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/title&gt;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внутрішньої оптимізації сайту доцільно у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коді сторінок виділити ключові слова тегами, які свідчать про важливість цих слів: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59D307-B796-4647-9468-F4AF69B42199}"/>
              </a:ext>
            </a:extLst>
          </p:cNvPr>
          <p:cNvSpPr txBox="1"/>
          <p:nvPr/>
        </p:nvSpPr>
        <p:spPr>
          <a:xfrm>
            <a:off x="2674374" y="2720302"/>
            <a:ext cx="944505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напівжирне накреслення, вказує на важливість виділеного тексту;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76C67B0F-F675-4BA1-9C99-FCCAEE0E686C}"/>
              </a:ext>
            </a:extLst>
          </p:cNvPr>
          <p:cNvSpPr/>
          <p:nvPr/>
        </p:nvSpPr>
        <p:spPr>
          <a:xfrm>
            <a:off x="72008" y="2720302"/>
            <a:ext cx="2504044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strong&gt;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0050CC6-661C-4143-9DAD-8284F3247D2F}"/>
              </a:ext>
            </a:extLst>
          </p:cNvPr>
          <p:cNvSpPr/>
          <p:nvPr/>
        </p:nvSpPr>
        <p:spPr>
          <a:xfrm>
            <a:off x="72008" y="3796976"/>
            <a:ext cx="2504044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&lt;і&gt;</a:t>
            </a:r>
            <a:endParaRPr lang="en-US" sz="2800" b="1" i="1" kern="0" dirty="0">
              <a:solidFill>
                <a:srgbClr val="FFFF00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A08293FA-5A3D-405F-97D8-EBF1B8E5D688}"/>
              </a:ext>
            </a:extLst>
          </p:cNvPr>
          <p:cNvSpPr/>
          <p:nvPr/>
        </p:nvSpPr>
        <p:spPr>
          <a:xfrm>
            <a:off x="2674374" y="3781000"/>
            <a:ext cx="9445050" cy="9541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курсивне накреслення;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C1E7AD1-F3CF-46CC-B761-881A6E02748F}"/>
              </a:ext>
            </a:extLst>
          </p:cNvPr>
          <p:cNvSpPr/>
          <p:nvPr/>
        </p:nvSpPr>
        <p:spPr>
          <a:xfrm>
            <a:off x="72008" y="4857675"/>
            <a:ext cx="2504044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big&gt;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E178F8AF-4443-48E0-90C2-B52BEEECECD7}"/>
              </a:ext>
            </a:extLst>
          </p:cNvPr>
          <p:cNvSpPr/>
          <p:nvPr/>
        </p:nvSpPr>
        <p:spPr>
          <a:xfrm>
            <a:off x="2674374" y="4841699"/>
            <a:ext cx="9445050" cy="9541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збільшує поточний розмір символів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8614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Достатньо, щоб на веб-сторінці було виділено таким чином 1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>
                <a:solidFill>
                  <a:srgbClr val="FFFFFF"/>
                </a:solidFill>
              </a:rPr>
              <a:t>2 ключових слова.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20240E-C164-4C4C-A084-A2015691CC70}"/>
              </a:ext>
            </a:extLst>
          </p:cNvPr>
          <p:cNvSpPr txBox="1"/>
          <p:nvPr/>
        </p:nvSpPr>
        <p:spPr>
          <a:xfrm>
            <a:off x="72008" y="227375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на веб-сторінках повинні бути заголовки.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6785D4BE-118B-41BA-A308-21123369C895}"/>
              </a:ext>
            </a:extLst>
          </p:cNvPr>
          <p:cNvSpPr/>
          <p:nvPr/>
        </p:nvSpPr>
        <p:spPr>
          <a:xfrm>
            <a:off x="69848" y="2919868"/>
            <a:ext cx="5972332" cy="3048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Заголовок, створений тегом </a:t>
            </a:r>
            <a:r>
              <a:rPr lang="uk-UA" sz="3200" b="1" i="1" kern="0" dirty="0">
                <a:solidFill>
                  <a:srgbClr val="FFFF00"/>
                </a:solidFill>
              </a:rPr>
              <a:t>&lt;</a:t>
            </a:r>
            <a:r>
              <a:rPr lang="en-US" sz="3200" b="1" i="1" kern="0" dirty="0">
                <a:solidFill>
                  <a:srgbClr val="FFFF00"/>
                </a:solidFill>
              </a:rPr>
              <a:t>h1&gt;, </a:t>
            </a:r>
            <a:r>
              <a:rPr lang="uk-UA" sz="3200" b="1" i="1" kern="0" dirty="0">
                <a:solidFill>
                  <a:srgbClr val="FFFFFF"/>
                </a:solidFill>
              </a:rPr>
              <a:t>має бути лише один і містити ключову фразу.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F5D6618-34DE-4C7A-82F8-D72C3A76E179}"/>
              </a:ext>
            </a:extLst>
          </p:cNvPr>
          <p:cNvSpPr/>
          <p:nvPr/>
        </p:nvSpPr>
        <p:spPr>
          <a:xfrm>
            <a:off x="6149818" y="2919868"/>
            <a:ext cx="5972332" cy="30483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Підзаголовки на сторінці варто створювати тегами </a:t>
            </a:r>
            <a:r>
              <a:rPr lang="uk-UA" sz="3200" b="1" i="1" kern="0" dirty="0">
                <a:solidFill>
                  <a:srgbClr val="FFFF00"/>
                </a:solidFill>
              </a:rPr>
              <a:t>&lt;</a:t>
            </a:r>
            <a:r>
              <a:rPr lang="en-US" sz="3200" b="1" i="1" kern="0" dirty="0">
                <a:solidFill>
                  <a:srgbClr val="FFFF00"/>
                </a:solidFill>
              </a:rPr>
              <a:t>h2&gt;</a:t>
            </a:r>
            <a:r>
              <a:rPr lang="en-US" sz="3200" b="1" i="1" kern="0" dirty="0">
                <a:solidFill>
                  <a:srgbClr val="FFFFFF"/>
                </a:solidFill>
              </a:rPr>
              <a:t>.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Бажано також, щоб зображення, вставлені на веб-сторінку, мали текст заміщення, який містить ключові слова. Для цього використовується атрибут: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DA5291-606B-4F23-B282-401E12707C89}"/>
              </a:ext>
            </a:extLst>
          </p:cNvPr>
          <p:cNvSpPr txBox="1"/>
          <p:nvPr/>
        </p:nvSpPr>
        <p:spPr>
          <a:xfrm>
            <a:off x="72008" y="2697174"/>
            <a:ext cx="7371011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alt:</a:t>
            </a:r>
            <a:r>
              <a:rPr lang="en-US" sz="3600" b="1" i="1" kern="0" dirty="0">
                <a:solidFill>
                  <a:srgbClr val="FFFFFF"/>
                </a:solidFill>
              </a:rPr>
              <a:t> </a:t>
            </a:r>
            <a:r>
              <a:rPr lang="en-US" sz="3600" b="1" i="1" kern="0" dirty="0">
                <a:solidFill>
                  <a:srgbClr val="FFFF00"/>
                </a:solidFill>
              </a:rPr>
              <a:t>&lt;</a:t>
            </a:r>
            <a:r>
              <a:rPr lang="en-US" sz="3600" b="1" i="1" kern="0" dirty="0" err="1">
                <a:solidFill>
                  <a:srgbClr val="FFFF00"/>
                </a:solidFill>
              </a:rPr>
              <a:t>img</a:t>
            </a:r>
            <a:r>
              <a:rPr lang="en-US" sz="3600" b="1" i="1" kern="0" dirty="0">
                <a:solidFill>
                  <a:srgbClr val="FFFF00"/>
                </a:solidFill>
              </a:rPr>
              <a:t> </a:t>
            </a:r>
            <a:r>
              <a:rPr lang="en-US" sz="3600" b="1" i="1" kern="0" dirty="0" err="1">
                <a:solidFill>
                  <a:srgbClr val="FFFF00"/>
                </a:solidFill>
              </a:rPr>
              <a:t>src</a:t>
            </a:r>
            <a:r>
              <a:rPr lang="uk-UA" sz="3600" b="1" i="1" kern="0" dirty="0">
                <a:solidFill>
                  <a:srgbClr val="FFFFFF"/>
                </a:solidFill>
              </a:rPr>
              <a:t>="ім'я або </a:t>
            </a:r>
            <a:r>
              <a:rPr lang="en-US" sz="3600" b="1" i="1" kern="0" dirty="0">
                <a:solidFill>
                  <a:srgbClr val="FFFFFF"/>
                </a:solidFill>
              </a:rPr>
              <a:t>URL-</a:t>
            </a:r>
            <a:r>
              <a:rPr lang="uk-UA" sz="3600" b="1" i="1" kern="0" dirty="0">
                <a:solidFill>
                  <a:srgbClr val="FFFFFF"/>
                </a:solidFill>
              </a:rPr>
              <a:t>адреса </a:t>
            </a:r>
            <a:r>
              <a:rPr lang="uk-UA" sz="36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3600" b="1" i="1" kern="0" dirty="0">
                <a:solidFill>
                  <a:srgbClr val="FFFFFF"/>
                </a:solidFill>
              </a:rPr>
              <a:t> із зображенням" </a:t>
            </a:r>
            <a:r>
              <a:rPr lang="en-US" sz="3600" b="1" i="1" kern="0" dirty="0">
                <a:solidFill>
                  <a:srgbClr val="FFFF00"/>
                </a:solidFill>
              </a:rPr>
              <a:t>alt</a:t>
            </a:r>
            <a:r>
              <a:rPr lang="uk-UA" sz="3600" b="1" i="1" kern="0" dirty="0">
                <a:solidFill>
                  <a:srgbClr val="FFFFFF"/>
                </a:solidFill>
              </a:rPr>
              <a:t>="текст заміщення"&gt;</a:t>
            </a:r>
          </a:p>
        </p:txBody>
      </p:sp>
      <p:pic>
        <p:nvPicPr>
          <p:cNvPr id="12290" name="Picture 2" descr="image, photo, photography, picture icon">
            <a:extLst>
              <a:ext uri="{FF2B5EF4-FFF2-40B4-BE49-F238E27FC236}">
                <a16:creationId xmlns="" xmlns:a16="http://schemas.microsoft.com/office/drawing/2014/main" id="{1FBAC04B-9DEE-452F-88A1-F8418A25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9" y="2697174"/>
            <a:ext cx="3860942" cy="38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Метою створення сайтів є залучення якомога більшого числа відвідувачів для ознайомлення з матеріалами сайту. Тому важливим етапом роботи із сайтом є його </a:t>
            </a:r>
            <a:r>
              <a:rPr lang="uk-UA" sz="2800" b="1" i="1" kern="0" dirty="0">
                <a:solidFill>
                  <a:srgbClr val="FFFF00"/>
                </a:solidFill>
              </a:rPr>
              <a:t>просування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3F5159-FED4-4668-AFB1-51F8FF837692}"/>
              </a:ext>
            </a:extLst>
          </p:cNvPr>
          <p:cNvSpPr txBox="1"/>
          <p:nvPr/>
        </p:nvSpPr>
        <p:spPr>
          <a:xfrm>
            <a:off x="1403648" y="3133711"/>
            <a:ext cx="4771010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Просування сайту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це комплекс заходів, спрямований на збільшення відвідуваності сайту цільовою аудиторією. </a:t>
            </a:r>
          </a:p>
        </p:txBody>
      </p:sp>
      <p:pic>
        <p:nvPicPr>
          <p:cNvPr id="20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2B3FCDE3-50B7-4129-9580-6FF52F3C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720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 ÐµÐ·ÑÐ»ÑÑÐ°Ñ Ð¿Ð¾ÑÑÐºÑ Ð·Ð¾Ð±ÑÐ°Ð¶ÐµÐ½Ñ Ð·Ð° Ð·Ð°Ð¿Ð¸ÑÐ¾Ð¼ &quot;ÐÑÐ¾ÑÑÐ²Ð°Ð½Ð½Ñ ÑÐ°Ð¹ÑÑ&quot;">
            <a:extLst>
              <a:ext uri="{FF2B5EF4-FFF2-40B4-BE49-F238E27FC236}">
                <a16:creationId xmlns="" xmlns:a16="http://schemas.microsoft.com/office/drawing/2014/main" id="{46F80B79-3764-4885-88F9-A44AD07BC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8187"/>
          <a:stretch/>
        </p:blipFill>
        <p:spPr bwMode="auto">
          <a:xfrm>
            <a:off x="6292646" y="3133710"/>
            <a:ext cx="5829504" cy="26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тексті веб-сторінок доцільно створювати гіперпосилання для переходу на інші сторінки цього самого сайту.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C9597B-4439-4EB0-BE2A-8BACA551BF7D}"/>
              </a:ext>
            </a:extLst>
          </p:cNvPr>
          <p:cNvSpPr txBox="1"/>
          <p:nvPr/>
        </p:nvSpPr>
        <p:spPr>
          <a:xfrm>
            <a:off x="70929" y="2716838"/>
            <a:ext cx="627087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під час пошуку в пошуковій системі </a:t>
            </a: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за запитом винахідник на першій позиції виведено посилання на сайт </a:t>
            </a:r>
            <a:r>
              <a:rPr lang="uk-UA" sz="2800" b="1" i="1" kern="0" dirty="0">
                <a:solidFill>
                  <a:srgbClr val="FFFF00"/>
                </a:solidFill>
              </a:rPr>
              <a:t>Технічна студія Винахідник </a:t>
            </a:r>
            <a:r>
              <a:rPr lang="uk-UA" sz="2800" b="1" i="1" kern="0" dirty="0">
                <a:solidFill>
                  <a:srgbClr val="FFFFFF"/>
                </a:solidFill>
              </a:rPr>
              <a:t>з </a:t>
            </a:r>
            <a:r>
              <a:rPr lang="en-US" sz="2800" b="1" i="1" kern="0" dirty="0">
                <a:solidFill>
                  <a:srgbClr val="FFFFFF"/>
                </a:solidFill>
              </a:rPr>
              <a:t>URL-</a:t>
            </a:r>
            <a:r>
              <a:rPr lang="uk-UA" sz="2800" b="1" i="1" kern="0" dirty="0">
                <a:solidFill>
                  <a:srgbClr val="FFFFFF"/>
                </a:solidFill>
              </a:rPr>
              <a:t>адресою </a:t>
            </a:r>
            <a:r>
              <a:rPr lang="en-US" sz="2800" b="1" i="1" kern="0" dirty="0">
                <a:solidFill>
                  <a:srgbClr val="FFFFFF"/>
                </a:solidFill>
              </a:rPr>
              <a:t>vynahidnyk.org.</a:t>
            </a:r>
          </a:p>
        </p:txBody>
      </p:sp>
      <p:pic>
        <p:nvPicPr>
          <p:cNvPr id="10242" name="Picture 2" descr="Ð£Ð²Ð°Ð³Ð°! ÐÐ¾Ð²Ñ ÐºÑÑÑÐ¸!">
            <a:extLst>
              <a:ext uri="{FF2B5EF4-FFF2-40B4-BE49-F238E27FC236}">
                <a16:creationId xmlns="" xmlns:a16="http://schemas.microsoft.com/office/drawing/2014/main" id="{37A5AA69-AE0F-46E1-BB21-0AB729CE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8" y="2716838"/>
            <a:ext cx="5618143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 цієї сторінки, серед іншого, містить такі теги: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E844E8-E2B8-4B9C-A65F-EECEF47277DA}"/>
              </a:ext>
            </a:extLst>
          </p:cNvPr>
          <p:cNvSpPr txBox="1"/>
          <p:nvPr/>
        </p:nvSpPr>
        <p:spPr>
          <a:xfrm>
            <a:off x="70929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 err="1">
                <a:solidFill>
                  <a:srgbClr val="FFFF00"/>
                </a:solidFill>
              </a:rPr>
              <a:t>img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 err="1">
                <a:solidFill>
                  <a:srgbClr val="FFFF00"/>
                </a:solidFill>
              </a:rPr>
              <a:t>src</a:t>
            </a:r>
            <a:r>
              <a:rPr lang="en-US" sz="2800" b="1" i="1" kern="0" dirty="0">
                <a:solidFill>
                  <a:srgbClr val="FFFFFF"/>
                </a:solidFill>
              </a:rPr>
              <a:t>="http://vynahidnyk.org/files/logo.png" </a:t>
            </a:r>
            <a:r>
              <a:rPr lang="en-US" sz="2800" b="1" i="1" kern="0" dirty="0">
                <a:solidFill>
                  <a:srgbClr val="FFFF00"/>
                </a:solidFill>
              </a:rPr>
              <a:t>alt</a:t>
            </a:r>
            <a:r>
              <a:rPr lang="en-US" sz="2800" b="1" i="1" kern="0" dirty="0">
                <a:solidFill>
                  <a:srgbClr val="FFFFFF"/>
                </a:solidFill>
              </a:rPr>
              <a:t>=''</a:t>
            </a:r>
            <a:r>
              <a:rPr lang="uk-UA" sz="2800" b="1" i="1" kern="0" dirty="0">
                <a:solidFill>
                  <a:srgbClr val="FFFFFF"/>
                </a:solidFill>
              </a:rPr>
              <a:t>Винахідник</a:t>
            </a:r>
            <a:r>
              <a:rPr lang="en-US" sz="2800" b="1" i="1" kern="0" dirty="0">
                <a:solidFill>
                  <a:srgbClr val="FFFFFF"/>
                </a:solidFill>
              </a:rPr>
              <a:t>''</a:t>
            </a:r>
            <a:r>
              <a:rPr lang="uk-UA" sz="2800" b="1" i="1" kern="0" dirty="0">
                <a:solidFill>
                  <a:srgbClr val="FFFFFF"/>
                </a:solidFill>
              </a:rPr>
              <a:t>/&gt;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02A20E-9AB2-4C17-B636-EFF36247E0CD}"/>
              </a:ext>
            </a:extLst>
          </p:cNvPr>
          <p:cNvSpPr txBox="1"/>
          <p:nvPr/>
        </p:nvSpPr>
        <p:spPr>
          <a:xfrm>
            <a:off x="70929" y="334762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strong&gt;</a:t>
            </a:r>
            <a:r>
              <a:rPr lang="uk-UA" sz="2800" b="1" i="1" kern="0" dirty="0" err="1">
                <a:solidFill>
                  <a:srgbClr val="FFFFFF"/>
                </a:solidFill>
              </a:rPr>
              <a:t>Тeхнічна</a:t>
            </a:r>
            <a:r>
              <a:rPr lang="uk-UA" sz="2800" b="1" i="1" kern="0" dirty="0">
                <a:solidFill>
                  <a:srgbClr val="FFFFFF"/>
                </a:solidFill>
              </a:rPr>
              <a:t> студія Винахідник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strong&gt;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202C8C-9D1D-4ED5-9F84-B0F447A1302A}"/>
              </a:ext>
            </a:extLst>
          </p:cNvPr>
          <p:cNvSpPr txBox="1"/>
          <p:nvPr/>
        </p:nvSpPr>
        <p:spPr>
          <a:xfrm>
            <a:off x="82032" y="398629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&lt;a </a:t>
            </a:r>
            <a:r>
              <a:rPr lang="en-US" sz="2800" b="1" i="1" kern="0" dirty="0" err="1">
                <a:solidFill>
                  <a:srgbClr val="FFFF00"/>
                </a:solidFill>
              </a:rPr>
              <a:t>href</a:t>
            </a:r>
            <a:r>
              <a:rPr lang="en-US" sz="2800" b="1" i="1" kern="0" dirty="0">
                <a:solidFill>
                  <a:srgbClr val="FFFFFF"/>
                </a:solidFill>
              </a:rPr>
              <a:t>="http://vynahidnyk.org/pro-</a:t>
            </a:r>
            <a:r>
              <a:rPr lang="en-US" sz="2800" b="1" i="1" kern="0" dirty="0" err="1">
                <a:solidFill>
                  <a:srgbClr val="FFFFFF"/>
                </a:solidFill>
              </a:rPr>
              <a:t>studiyu</a:t>
            </a:r>
            <a:r>
              <a:rPr lang="en-US" sz="2800" b="1" i="1" kern="0" dirty="0">
                <a:solidFill>
                  <a:srgbClr val="FFFFFF"/>
                </a:solidFill>
              </a:rPr>
              <a:t>/"&gt;</a:t>
            </a:r>
            <a:r>
              <a:rPr lang="uk-UA" sz="2800" b="1" i="1" kern="0" dirty="0">
                <a:solidFill>
                  <a:srgbClr val="FFFFFF"/>
                </a:solidFill>
              </a:rPr>
              <a:t>Про студію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a</a:t>
            </a:r>
            <a:r>
              <a:rPr lang="uk-UA" sz="2800" b="1" i="1" kern="0" dirty="0">
                <a:solidFill>
                  <a:srgbClr val="FFFF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68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Пошукова оптимізація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Зауважимо, що під час створення сайту засобами сервісу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Сайти </a:t>
            </a:r>
            <a:r>
              <a:rPr lang="uk-UA" sz="2800" b="1" i="1" kern="0" dirty="0">
                <a:solidFill>
                  <a:srgbClr val="FFFFFF"/>
                </a:solidFill>
              </a:rPr>
              <a:t>не має можливості врахувати деякі із цих рекомендацій, оскільки розробник сайту не працює безпосередньо з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кодом сторінок сайту.</a:t>
            </a: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Google Sites&quot;">
            <a:extLst>
              <a:ext uri="{FF2B5EF4-FFF2-40B4-BE49-F238E27FC236}">
                <a16:creationId xmlns="" xmlns:a16="http://schemas.microsoft.com/office/drawing/2014/main" id="{DD30BE83-84B6-41FD-9048-F8E2498A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55655"/>
            <a:ext cx="12050142" cy="30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називають просуванням сайту?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620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стратегії просування веб-сайтів ви знаєте? Схарактеризуйте їх.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78006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параметри потрібно враховувати, щоб пошукова система наводила в числі перших у списку знайдених ресурсів ваш сайт?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880568-65F9-42CE-88FC-BFECBFB784B1}"/>
              </a:ext>
            </a:extLst>
          </p:cNvPr>
          <p:cNvSpPr txBox="1"/>
          <p:nvPr/>
        </p:nvSpPr>
        <p:spPr>
          <a:xfrm>
            <a:off x="70929" y="4360699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є види пошукової оптимізації сайту? У чому вони полягають?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CD4563-0B37-4517-AA7C-89DDF49E3CAF}"/>
              </a:ext>
            </a:extLst>
          </p:cNvPr>
          <p:cNvSpPr txBox="1"/>
          <p:nvPr/>
        </p:nvSpPr>
        <p:spPr>
          <a:xfrm>
            <a:off x="70929" y="5412504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виконують у процесі внутрішньої пошукової оптимізації сайту?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133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-137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Цільовою аудиторією </a:t>
            </a:r>
            <a:r>
              <a:rPr lang="uk-UA" sz="2800" b="1" i="1" kern="0" dirty="0">
                <a:solidFill>
                  <a:srgbClr val="FFFFFF"/>
                </a:solidFill>
              </a:rPr>
              <a:t>вважаються користувачі, для яких створено цей сайт: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E3699285-5211-45B3-BA82-70FC41996208}"/>
              </a:ext>
            </a:extLst>
          </p:cNvPr>
          <p:cNvSpPr/>
          <p:nvPr/>
        </p:nvSpPr>
        <p:spPr>
          <a:xfrm>
            <a:off x="69850" y="226147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інтернет-магазинів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5438E9F-9B08-4300-8B6D-2D3E641B282E}"/>
              </a:ext>
            </a:extLst>
          </p:cNvPr>
          <p:cNvSpPr/>
          <p:nvPr/>
        </p:nvSpPr>
        <p:spPr>
          <a:xfrm>
            <a:off x="4110552" y="226147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соціальних мереж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871285C-5DC5-439B-B7A7-D176A561593A}"/>
              </a:ext>
            </a:extLst>
          </p:cNvPr>
          <p:cNvSpPr/>
          <p:nvPr/>
        </p:nvSpPr>
        <p:spPr>
          <a:xfrm>
            <a:off x="8149100" y="226147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сайту закладу освіти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A734806-8CBC-4400-88A0-F935F45FDA39}"/>
              </a:ext>
            </a:extLst>
          </p:cNvPr>
          <p:cNvSpPr/>
          <p:nvPr/>
        </p:nvSpPr>
        <p:spPr>
          <a:xfrm>
            <a:off x="69850" y="3664749"/>
            <a:ext cx="3973050" cy="23868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 користувачі, що шукають відповідний товар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0563C2EE-3B89-4A20-A3AD-4BD25FAD939F}"/>
              </a:ext>
            </a:extLst>
          </p:cNvPr>
          <p:cNvSpPr/>
          <p:nvPr/>
        </p:nvSpPr>
        <p:spPr>
          <a:xfrm>
            <a:off x="4110552" y="3664749"/>
            <a:ext cx="3973050" cy="23868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ті, хто має потребу в спілкуванні та обміні думками з певних питань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76F2F792-B73A-412D-A388-4A94F5A7C6AD}"/>
              </a:ext>
            </a:extLst>
          </p:cNvPr>
          <p:cNvSpPr/>
          <p:nvPr/>
        </p:nvSpPr>
        <p:spPr>
          <a:xfrm>
            <a:off x="8149100" y="3664749"/>
            <a:ext cx="3973050" cy="23868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ті, хто цікавиться новинами та умовами навчання у закладі тощо.</a:t>
            </a:r>
          </a:p>
        </p:txBody>
      </p:sp>
    </p:spTree>
    <p:extLst>
      <p:ext uri="{BB962C8B-B14F-4D97-AF65-F5344CB8AC3E}">
        <p14:creationId xmlns:p14="http://schemas.microsoft.com/office/powerpoint/2010/main" val="700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різні та постійно з'являються нові стратегії просування сайтів. Наведемо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0929" y="2716838"/>
            <a:ext cx="597384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Реєстрація в </a:t>
            </a:r>
            <a:r>
              <a:rPr lang="uk-UA" sz="2800" b="1" i="1" kern="0" dirty="0">
                <a:solidFill>
                  <a:srgbClr val="FFFF00"/>
                </a:solidFill>
              </a:rPr>
              <a:t>пошукових каталогах </a:t>
            </a:r>
            <a:r>
              <a:rPr lang="uk-UA" sz="2800" b="1" i="1" kern="0" dirty="0">
                <a:solidFill>
                  <a:srgbClr val="FFFFFF"/>
                </a:solidFill>
              </a:rPr>
              <a:t>— полягає в розміщенні відомостей про сайт у базах даних популярних тематичних каталогів, наприклад Мета (</a:t>
            </a:r>
            <a:r>
              <a:rPr lang="uk-UA" sz="2800" b="1" i="1" kern="0" dirty="0" err="1">
                <a:solidFill>
                  <a:srgbClr val="FFFFFF"/>
                </a:solidFill>
              </a:rPr>
              <a:t>meta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r>
              <a:rPr lang="en-US" sz="2800" b="1" i="1" kern="0" dirty="0">
                <a:solidFill>
                  <a:srgbClr val="FFFFFF"/>
                </a:solidFill>
              </a:rPr>
              <a:t>u</a:t>
            </a:r>
            <a:r>
              <a:rPr lang="uk-UA" sz="2800" b="1" i="1" kern="0" dirty="0">
                <a:solidFill>
                  <a:srgbClr val="FFFFFF"/>
                </a:solidFill>
              </a:rPr>
              <a:t>а), </a:t>
            </a:r>
            <a:r>
              <a:rPr lang="uk-UA" sz="2800" b="1" i="1" kern="0" dirty="0" err="1">
                <a:solidFill>
                  <a:srgbClr val="FFFFFF"/>
                </a:solidFill>
              </a:rPr>
              <a:t>Uaport</a:t>
            </a:r>
            <a:r>
              <a:rPr lang="uk-UA" sz="2800" b="1" i="1" kern="0" dirty="0">
                <a:solidFill>
                  <a:srgbClr val="FFFFFF"/>
                </a:solidFill>
              </a:rPr>
              <a:t> (uaport.net) тощо.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search directories icon&quot;">
            <a:extLst>
              <a:ext uri="{FF2B5EF4-FFF2-40B4-BE49-F238E27FC236}">
                <a16:creationId xmlns="" xmlns:a16="http://schemas.microsoft.com/office/drawing/2014/main" id="{1DF58DC3-DEFD-45AB-805F-3BFA3E62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31" y="2743877"/>
            <a:ext cx="5891754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2008" y="2278064"/>
            <a:ext cx="8083978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Пошукова оптимізація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en-US" sz="2800" b="1" i="1" kern="0" dirty="0">
                <a:solidFill>
                  <a:srgbClr val="FFFF00"/>
                </a:solidFill>
              </a:rPr>
              <a:t>SEO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earch </a:t>
            </a:r>
            <a:r>
              <a:rPr lang="en-US" sz="2800" b="1" i="1" kern="0" dirty="0">
                <a:solidFill>
                  <a:srgbClr val="FFFF00"/>
                </a:solidFill>
              </a:rPr>
              <a:t>E</a:t>
            </a:r>
            <a:r>
              <a:rPr lang="en-US" sz="2800" b="1" i="1" kern="0" dirty="0">
                <a:solidFill>
                  <a:srgbClr val="FFFFFF"/>
                </a:solidFill>
              </a:rPr>
              <a:t>ngine </a:t>
            </a:r>
            <a:r>
              <a:rPr lang="en-US" sz="2800" b="1" i="1" kern="0" dirty="0">
                <a:solidFill>
                  <a:srgbClr val="FFFF00"/>
                </a:solidFill>
              </a:rPr>
              <a:t>O</a:t>
            </a:r>
            <a:r>
              <a:rPr lang="en-US" sz="2800" b="1" i="1" kern="0" dirty="0">
                <a:solidFill>
                  <a:srgbClr val="FFFFFF"/>
                </a:solidFill>
              </a:rPr>
              <a:t>ptimization — </a:t>
            </a:r>
            <a:r>
              <a:rPr lang="uk-UA" sz="2800" b="1" i="1" kern="0" dirty="0">
                <a:solidFill>
                  <a:srgbClr val="FFFFFF"/>
                </a:solidFill>
              </a:rPr>
              <a:t>пошукова оптимізація), — процес коригування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HTML-</a:t>
            </a:r>
            <a:r>
              <a:rPr lang="uk-UA" sz="2800" b="1" i="1" kern="0" dirty="0">
                <a:solidFill>
                  <a:srgbClr val="FFFFFF"/>
                </a:solidFill>
              </a:rPr>
              <a:t>коду, контенту, структури сайту для забезпечення відповідності вимогам пошукових систем з метою отримання високих позицій веб-ресурсу в результатах пошуку за певними запитами користувачів.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SEO icon&quot;">
            <a:extLst>
              <a:ext uri="{FF2B5EF4-FFF2-40B4-BE49-F238E27FC236}">
                <a16:creationId xmlns="" xmlns:a16="http://schemas.microsoft.com/office/drawing/2014/main" id="{B9D52137-404C-4924-A6F8-BEEC304BC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7"/>
          <a:stretch/>
        </p:blipFill>
        <p:spPr bwMode="auto">
          <a:xfrm>
            <a:off x="8155986" y="2262479"/>
            <a:ext cx="3964006" cy="41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2008" y="2278064"/>
            <a:ext cx="763648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Просування засобами соціальних мереж, </a:t>
            </a:r>
            <a:r>
              <a:rPr lang="en-US" sz="2800" b="1" i="1" kern="0" dirty="0">
                <a:solidFill>
                  <a:srgbClr val="FFFF00"/>
                </a:solidFill>
              </a:rPr>
              <a:t>SMO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ocial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edia </a:t>
            </a:r>
            <a:r>
              <a:rPr lang="en-US" sz="2800" b="1" i="1" kern="0" dirty="0">
                <a:solidFill>
                  <a:srgbClr val="FFFF00"/>
                </a:solidFill>
              </a:rPr>
              <a:t>O</a:t>
            </a:r>
            <a:r>
              <a:rPr lang="en-US" sz="2800" b="1" i="1" kern="0" dirty="0">
                <a:solidFill>
                  <a:srgbClr val="FFFFFF"/>
                </a:solidFill>
              </a:rPr>
              <a:t>ptimization — </a:t>
            </a:r>
            <a:r>
              <a:rPr lang="uk-UA" sz="2800" b="1" i="1" kern="0" dirty="0">
                <a:solidFill>
                  <a:srgbClr val="FFFFFF"/>
                </a:solidFill>
              </a:rPr>
              <a:t>оптимізація соціальних медіа) та </a:t>
            </a:r>
            <a:r>
              <a:rPr lang="en-US" sz="2800" b="1" i="1" kern="0" dirty="0">
                <a:solidFill>
                  <a:srgbClr val="FFFF00"/>
                </a:solidFill>
              </a:rPr>
              <a:t>SMM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ocial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edia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arketing — </a:t>
            </a:r>
            <a:r>
              <a:rPr lang="uk-UA" sz="2800" b="1" i="1" kern="0" dirty="0">
                <a:solidFill>
                  <a:srgbClr val="FFFFFF"/>
                </a:solidFill>
              </a:rPr>
              <a:t>маркетинг соціальних мереж) — просування сайту з використанням можливостей соціальних мереж. 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SMO icon&quot;">
            <a:extLst>
              <a:ext uri="{FF2B5EF4-FFF2-40B4-BE49-F238E27FC236}">
                <a16:creationId xmlns="" xmlns:a16="http://schemas.microsoft.com/office/drawing/2014/main" id="{EC370C12-0287-4903-A923-DFA83AF6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68" y="2278064"/>
            <a:ext cx="4217424" cy="42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2009" y="2278064"/>
            <a:ext cx="7616818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SMO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передбачає створення на сайті засобів для зручного додавання відомостей з нього в соціальні мережі, коментування матеріалів сайту з використанням облікового запису соціальних мереж тощо.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C5300B-EB14-4199-8CC6-CA4D1E3F693A}"/>
              </a:ext>
            </a:extLst>
          </p:cNvPr>
          <p:cNvSpPr txBox="1"/>
          <p:nvPr/>
        </p:nvSpPr>
        <p:spPr>
          <a:xfrm>
            <a:off x="70929" y="555220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SMM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це реклама сайту в соціальних мережах і медіа.</a:t>
            </a:r>
          </a:p>
        </p:txBody>
      </p:sp>
      <p:pic>
        <p:nvPicPr>
          <p:cNvPr id="5124" name="Picture 4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128D3111-DDDD-4670-8A81-4CC3BD63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1970807"/>
            <a:ext cx="39719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2008" y="2278064"/>
            <a:ext cx="8619708" cy="38318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Контекстна (банерна) реклама — передбачає розміщення рекламних оголошень </a:t>
            </a:r>
            <a:r>
              <a:rPr lang="uk-UA" sz="2700" b="1" i="1" kern="0" dirty="0">
                <a:solidFill>
                  <a:srgbClr val="FFFFFF"/>
                </a:solidFill>
              </a:rPr>
              <a:t>про сайт на сторінках пошукових систем у результатах пошуку за певними ключовими словами. Рекламна кампанія є платною та проводиться з використанням спеціальних сервісів пошукових систем, наприклад </a:t>
            </a:r>
            <a:r>
              <a:rPr lang="uk-UA" sz="27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700" b="1" i="1" kern="0" dirty="0">
                <a:solidFill>
                  <a:srgbClr val="FFFF00"/>
                </a:solidFill>
              </a:rPr>
              <a:t> </a:t>
            </a:r>
            <a:r>
              <a:rPr lang="uk-UA" sz="2700" b="1" i="1" kern="0" dirty="0" err="1">
                <a:solidFill>
                  <a:srgbClr val="FFFF00"/>
                </a:solidFill>
              </a:rPr>
              <a:t>Adwords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Google Adword&quot;">
            <a:extLst>
              <a:ext uri="{FF2B5EF4-FFF2-40B4-BE49-F238E27FC236}">
                <a16:creationId xmlns="" xmlns:a16="http://schemas.microsoft.com/office/drawing/2014/main" id="{EB9A2E90-0ED2-449F-89B4-930050552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50193"/>
          <a:stretch/>
        </p:blipFill>
        <p:spPr bwMode="auto">
          <a:xfrm>
            <a:off x="8829368" y="2278064"/>
            <a:ext cx="3290624" cy="38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просування веб-сайтів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64936C-AD4A-4F01-A0CB-A0777338B3D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Приклади стратегій, які використовують для просування сайтів: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4EC2A-8B3F-4588-BCAE-0FBABF6A74CA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Просування сайту </a:t>
            </a:r>
            <a:r>
              <a:rPr lang="uk-UA" sz="2800" b="1" i="1" kern="0" dirty="0" err="1">
                <a:solidFill>
                  <a:srgbClr val="FFFF00"/>
                </a:solidFill>
              </a:rPr>
              <a:t>офлайн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може проводитись у вигляді зовнішньої реклами: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E2C8C24-D854-4231-B94D-3C4C83E0C4C3}"/>
              </a:ext>
            </a:extLst>
          </p:cNvPr>
          <p:cNvSpPr/>
          <p:nvPr/>
        </p:nvSpPr>
        <p:spPr>
          <a:xfrm>
            <a:off x="72008" y="3359365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листівок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9E0F420-05A7-4FEF-BA0A-99EE516DD303}"/>
              </a:ext>
            </a:extLst>
          </p:cNvPr>
          <p:cNvSpPr/>
          <p:nvPr/>
        </p:nvSpPr>
        <p:spPr>
          <a:xfrm>
            <a:off x="3125138" y="3359365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реклами у газетах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05787D8D-4FDF-4972-9774-BC4517677AB0}"/>
              </a:ext>
            </a:extLst>
          </p:cNvPr>
          <p:cNvSpPr/>
          <p:nvPr/>
        </p:nvSpPr>
        <p:spPr>
          <a:xfrm>
            <a:off x="6178267" y="3359365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реклами на радіо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334547A3-C921-48E8-80F3-69D9CD05FF5C}"/>
              </a:ext>
            </a:extLst>
          </p:cNvPr>
          <p:cNvSpPr/>
          <p:nvPr/>
        </p:nvSpPr>
        <p:spPr>
          <a:xfrm>
            <a:off x="9229550" y="3361283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реклами  на телебаченні тощо.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postcard icon">
            <a:extLst>
              <a:ext uri="{FF2B5EF4-FFF2-40B4-BE49-F238E27FC236}">
                <a16:creationId xmlns="" xmlns:a16="http://schemas.microsoft.com/office/drawing/2014/main" id="{AD5D4A05-7029-46E9-9EA6-7D283212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9" y="4773910"/>
            <a:ext cx="1921578" cy="19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ws, newsletter, newspaper, press icon">
            <a:extLst>
              <a:ext uri="{FF2B5EF4-FFF2-40B4-BE49-F238E27FC236}">
                <a16:creationId xmlns="" xmlns:a16="http://schemas.microsoft.com/office/drawing/2014/main" id="{BE46A2EB-D923-4877-97F8-B9FA718E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78" y="4773910"/>
            <a:ext cx="1921579" cy="19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udio, radio icon">
            <a:extLst>
              <a:ext uri="{FF2B5EF4-FFF2-40B4-BE49-F238E27FC236}">
                <a16:creationId xmlns="" xmlns:a16="http://schemas.microsoft.com/office/drawing/2014/main" id="{0E885316-2A4C-40FE-B439-62203324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07" y="4773910"/>
            <a:ext cx="1921579" cy="19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edia, player, stream, tv, video, youtube icon">
            <a:extLst>
              <a:ext uri="{FF2B5EF4-FFF2-40B4-BE49-F238E27FC236}">
                <a16:creationId xmlns="" xmlns:a16="http://schemas.microsoft.com/office/drawing/2014/main" id="{FE6278B7-B9A3-4F83-83BA-D9F5F2110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73" y="4773910"/>
            <a:ext cx="1921578" cy="19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159935</TotalTime>
  <Words>1232</Words>
  <Application>Microsoft Office PowerPoint</Application>
  <PresentationFormat>Произвольный</PresentationFormat>
  <Paragraphs>128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Поняття пошукової оптимізації та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Поняття просування веб-сайтів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Пошукова оптимізація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1412</cp:revision>
  <dcterms:created xsi:type="dcterms:W3CDTF">2016-06-06T19:48:43Z</dcterms:created>
  <dcterms:modified xsi:type="dcterms:W3CDTF">2020-04-06T06:25:39Z</dcterms:modified>
</cp:coreProperties>
</file>