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07" r:id="rId10"/>
    <p:sldId id="308" r:id="rId11"/>
    <p:sldId id="264" r:id="rId12"/>
    <p:sldId id="265" r:id="rId13"/>
    <p:sldId id="266" r:id="rId14"/>
    <p:sldId id="267" r:id="rId15"/>
    <p:sldId id="312" r:id="rId16"/>
    <p:sldId id="313" r:id="rId17"/>
    <p:sldId id="314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31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62" autoAdjust="0"/>
  </p:normalViewPr>
  <p:slideViewPr>
    <p:cSldViewPr>
      <p:cViewPr varScale="1">
        <p:scale>
          <a:sx n="65" d="100"/>
          <a:sy n="65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C5C4C-7375-4772-9E25-C5BB49EC1CCE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342B9-AF26-4B5C-83FE-FE2C1E440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599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685800" y="1341438"/>
            <a:ext cx="7772400" cy="2259012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uk-UA" sz="3200" b="1" dirty="0" smtClean="0">
                <a:latin typeface="Times New Roman"/>
                <a:ea typeface="Times New Roman"/>
              </a:rPr>
              <a:t>Відносини в системі «керівник-підлеглий». Морально - психологічний клімат в колективі.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2473383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13690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682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indent="342900" algn="just">
              <a:spcAft>
                <a:spcPts val="0"/>
              </a:spcAft>
            </a:pPr>
            <a:endParaRPr lang="uk-UA" spc="-40" dirty="0" smtClean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uk-UA" sz="2800" b="1" spc="-40" dirty="0" smtClean="0">
                <a:latin typeface="Times New Roman"/>
                <a:ea typeface="Times New Roman"/>
              </a:rPr>
              <a:t>Холерик: </a:t>
            </a:r>
            <a:r>
              <a:rPr lang="uk-UA" sz="2800" spc="-40" dirty="0" smtClean="0">
                <a:latin typeface="Times New Roman"/>
                <a:ea typeface="Times New Roman"/>
              </a:rPr>
              <a:t>немає стійких психічних реакцій. Він непосидючий, метушливий, квапливий, різкий і прямолінійний. Він упертий, швидкий, меткий в спорі, зате не образливий і незлопам'ятний; схильний до конфліктів, не вміє слухати інших, схильний до ризику, погано працює з неживими предметами, т. б. не годиться для рутинної роботи з паперами, персональними комп'ютерами і </a:t>
            </a:r>
            <a:r>
              <a:rPr lang="uk-UA" sz="2800" spc="-40" dirty="0" err="1" smtClean="0">
                <a:latin typeface="Times New Roman"/>
                <a:ea typeface="Times New Roman"/>
              </a:rPr>
              <a:t>вимагаючих</a:t>
            </a:r>
            <a:r>
              <a:rPr lang="uk-UA" sz="2800" spc="-40" dirty="0" smtClean="0">
                <a:latin typeface="Times New Roman"/>
                <a:ea typeface="Times New Roman"/>
              </a:rPr>
              <a:t> терпіння тривалих ділових переговорів. Його можливості як начальника обмежені, бажаний заступник - флегматик.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10980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2600" b="1" spc="-50" dirty="0">
                <a:latin typeface="Times New Roman"/>
                <a:ea typeface="Times New Roman"/>
              </a:rPr>
              <a:t>Сангвінік:</a:t>
            </a:r>
            <a:r>
              <a:rPr lang="ru-RU" sz="2600" spc="-50" dirty="0">
                <a:latin typeface="Times New Roman"/>
                <a:ea typeface="Times New Roman"/>
              </a:rPr>
              <a:t> </a:t>
            </a:r>
            <a:r>
              <a:rPr lang="uk-UA" sz="2600" spc="-50" dirty="0" smtClean="0">
                <a:latin typeface="Times New Roman"/>
                <a:ea typeface="Times New Roman"/>
              </a:rPr>
              <a:t>починає справу із захопленням, але рідко доводить її до кінця, нестійкий в симпатіях і антипатіях, швидкий в прийнятті рішень, легко пристосовується до мінливої ділової ситуації. Контактний і легкий в спілкуванні, не конфліктний, уміє слухати інших людей. Разом з тим, його орієнтація на одухотворені предмети не дозволяє йому наполегливо працювати з діловими документами, персональними комп'ютерами. Сангвінік ідеально підходить для роботи з людьми, в тому числі як керівник.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5686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92500" lnSpcReduction="1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uk-UA" b="1" dirty="0" smtClean="0">
                <a:latin typeface="Times New Roman"/>
                <a:ea typeface="Times New Roman"/>
              </a:rPr>
              <a:t>Флегматик:</a:t>
            </a:r>
            <a:r>
              <a:rPr lang="uk-UA" dirty="0" smtClean="0">
                <a:latin typeface="Times New Roman"/>
                <a:ea typeface="Times New Roman"/>
              </a:rPr>
              <a:t> орієнтація на неживі предмети, самого себе. Він спокійний і холоднокровний, послідовний і грунтовний в справах, терплячий, стійкий в симпатіях і антипатіях, байдужий до похвали. Його реакція на мінливу ділову ситуацію нерідко запізнюється, йому важко встановити зворотний емоційний зв'язок зі співрозмовником і, отже, спілкуватися, вести діловий діалог. Він прагматик в тому сенсі, що співрозмовник цікавий йому тільки в тому випадку, якщо він зацікавлений в ньому. Зате флегматик незамінний при роботі з документацією, це - ідеальний бухгалтер.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81199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uk-UA" sz="2800" b="1" dirty="0" smtClean="0">
                <a:latin typeface="Times New Roman"/>
                <a:ea typeface="Times New Roman"/>
              </a:rPr>
              <a:t>Меланхолік: </a:t>
            </a:r>
            <a:r>
              <a:rPr lang="uk-UA" sz="2800" dirty="0" smtClean="0">
                <a:latin typeface="Times New Roman"/>
                <a:ea typeface="Times New Roman"/>
              </a:rPr>
              <a:t>сором'язливий, недовірливий, образливий, не вірить в свої сили, схильний до підозрілості. Поряд з цими якостями спілкування з іншими людьми ускладнюють скритність, прагнення замкнутися в собі; схильність до образного, а не понятійного мислення утрудняє аналіз ділової ситуації, але створює прекрасні передумови для діяльності, наприклад, в області реклами.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50558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52" y="191096"/>
            <a:ext cx="8352928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004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835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9643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469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Autofit/>
          </a:bodyPr>
          <a:lstStyle/>
          <a:p>
            <a:pPr marL="342900" lvl="0" indent="342900">
              <a:spcBef>
                <a:spcPct val="20000"/>
              </a:spcBef>
            </a:pPr>
            <a:r>
              <a:rPr lang="uk-UA" sz="3200" b="1" spc="-25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Класифікація російського вченого</a:t>
            </a:r>
            <a:br>
              <a:rPr lang="uk-UA" sz="3200" b="1" spc="-25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uk-UA" sz="3200" b="1" spc="-25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 В.М. Шепеля:</a:t>
            </a:r>
            <a:endParaRPr lang="uk-UA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uk-UA" sz="3100" b="1" i="1" spc="-35" dirty="0" smtClean="0">
                <a:latin typeface="Times New Roman"/>
                <a:ea typeface="Times New Roman"/>
              </a:rPr>
              <a:t>колективісти</a:t>
            </a:r>
            <a:r>
              <a:rPr lang="uk-UA" sz="3100" spc="-35" dirty="0" smtClean="0">
                <a:latin typeface="Times New Roman"/>
                <a:ea typeface="Times New Roman"/>
              </a:rPr>
              <a:t> - товариські працівники, активно підтримують громадські починання;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z="3100" b="1" i="1" spc="-35" dirty="0" smtClean="0">
                <a:latin typeface="Times New Roman"/>
                <a:ea typeface="Times New Roman"/>
              </a:rPr>
              <a:t>індивідуалісти</a:t>
            </a:r>
            <a:r>
              <a:rPr lang="uk-UA" sz="3100" spc="-35" dirty="0" smtClean="0">
                <a:latin typeface="Times New Roman"/>
                <a:ea typeface="Times New Roman"/>
              </a:rPr>
              <a:t> - що тяжіють до персональної відповідальності, самостійності;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z="3100" b="1" i="1" spc="-35" dirty="0" smtClean="0">
                <a:latin typeface="Times New Roman"/>
                <a:ea typeface="Times New Roman"/>
              </a:rPr>
              <a:t>претензіоністи</a:t>
            </a:r>
            <a:r>
              <a:rPr lang="uk-UA" sz="3100" spc="-35" dirty="0" smtClean="0">
                <a:latin typeface="Times New Roman"/>
                <a:ea typeface="Times New Roman"/>
              </a:rPr>
              <a:t> - працівники, яким притаманні марнославство, образливість, бажання знаходитися в центрі уваги,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z="3100" b="1" i="1" spc="-35" dirty="0" smtClean="0">
                <a:latin typeface="Times New Roman"/>
                <a:ea typeface="Times New Roman"/>
              </a:rPr>
              <a:t>наслідувачі</a:t>
            </a:r>
            <a:r>
              <a:rPr lang="uk-UA" sz="3100" spc="-35" dirty="0" smtClean="0">
                <a:latin typeface="Times New Roman"/>
                <a:ea typeface="Times New Roman"/>
              </a:rPr>
              <a:t> - співробітники, що імітують чужі манери і що уникають ускладнень;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z="3100" b="1" i="1" spc="-35" dirty="0" smtClean="0">
                <a:latin typeface="Times New Roman"/>
                <a:ea typeface="Times New Roman"/>
              </a:rPr>
              <a:t>пасивні</a:t>
            </a:r>
            <a:r>
              <a:rPr lang="uk-UA" sz="3100" spc="-35" dirty="0" smtClean="0">
                <a:latin typeface="Times New Roman"/>
                <a:ea typeface="Times New Roman"/>
              </a:rPr>
              <a:t> - слабовільні працівники, не виявляють ініціативи;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z="3100" b="1" i="1" spc="-35" dirty="0" smtClean="0">
                <a:latin typeface="Times New Roman"/>
                <a:ea typeface="Times New Roman"/>
              </a:rPr>
              <a:t>ізольовані</a:t>
            </a:r>
            <a:r>
              <a:rPr lang="uk-UA" sz="3100" b="1" spc="-35" dirty="0" smtClean="0">
                <a:latin typeface="Times New Roman"/>
                <a:ea typeface="Times New Roman"/>
              </a:rPr>
              <a:t> </a:t>
            </a:r>
            <a:r>
              <a:rPr lang="uk-UA" sz="3100" spc="-35" dirty="0" smtClean="0">
                <a:latin typeface="Times New Roman"/>
                <a:ea typeface="Times New Roman"/>
              </a:rPr>
              <a:t>- працівники з нестерпним характером.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23201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Autofit/>
          </a:bodyPr>
          <a:lstStyle/>
          <a:p>
            <a:pPr marL="342900" lvl="0" indent="342900">
              <a:spcBef>
                <a:spcPct val="20000"/>
              </a:spcBef>
            </a:pP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Типи характерів</a:t>
            </a:r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 </a:t>
            </a:r>
            <a:b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uk-UA" dirty="0" smtClean="0">
                <a:latin typeface="Times New Roman"/>
                <a:ea typeface="Times New Roman"/>
              </a:rPr>
              <a:t>1. </a:t>
            </a:r>
            <a:r>
              <a:rPr lang="uk-UA" b="1" i="1" dirty="0" smtClean="0">
                <a:latin typeface="Times New Roman"/>
                <a:ea typeface="Times New Roman"/>
              </a:rPr>
              <a:t>Істероїдний </a:t>
            </a:r>
            <a:r>
              <a:rPr lang="uk-UA" dirty="0" smtClean="0">
                <a:latin typeface="Times New Roman"/>
                <a:ea typeface="Times New Roman"/>
              </a:rPr>
              <a:t>(показний, демонстративний). Людина з таким характером намагається будь-якими способами привернути до себе увагу. Для завоювання до себе уваги він не щадить ні сил, ні часу. </a:t>
            </a:r>
            <a:r>
              <a:rPr lang="uk-UA" b="1" dirty="0" smtClean="0">
                <a:latin typeface="Times New Roman"/>
                <a:ea typeface="Times New Roman"/>
              </a:rPr>
              <a:t>Його девіз: "Вся увага мені".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dirty="0" smtClean="0">
                <a:latin typeface="Times New Roman"/>
                <a:ea typeface="Times New Roman"/>
              </a:rPr>
              <a:t>На плечах істероїдів лежить значна частина громадського та науково-технічного прогресу. Основним недоліком істероїда є спад працездатності на деякий час через публічні поразки його самолюбства. Істероїдність не можна зводити до істеричності, яка проявляється у багатьох інших типів характерів</a:t>
            </a:r>
            <a:r>
              <a:rPr lang="uk-UA" b="1" i="1" dirty="0" smtClean="0">
                <a:latin typeface="Times New Roman"/>
                <a:ea typeface="Times New Roman"/>
              </a:rPr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930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>
              <a:spcBef>
                <a:spcPct val="20000"/>
              </a:spcBef>
            </a:pPr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П</a:t>
            </a:r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л</a:t>
            </a:r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ан.</a:t>
            </a:r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 fontScale="92500" lnSpcReduction="20000"/>
          </a:bodyPr>
          <a:lstStyle/>
          <a:p>
            <a:pPr indent="0">
              <a:spcAft>
                <a:spcPts val="0"/>
              </a:spcAft>
              <a:buNone/>
            </a:pPr>
            <a:r>
              <a:rPr lang="uk-UA" sz="3300" dirty="0" smtClean="0">
                <a:latin typeface="Times New Roman"/>
                <a:ea typeface="Times New Roman"/>
              </a:rPr>
              <a:t>1.Тип відносин в системі «керівник - підлеглий». Характеристика типів темпераменту.</a:t>
            </a:r>
          </a:p>
          <a:p>
            <a:pPr indent="0">
              <a:spcAft>
                <a:spcPts val="0"/>
              </a:spcAft>
              <a:buNone/>
            </a:pPr>
            <a:r>
              <a:rPr lang="uk-UA" sz="3300" dirty="0" smtClean="0">
                <a:latin typeface="Times New Roman"/>
                <a:ea typeface="Times New Roman"/>
              </a:rPr>
              <a:t>2.Стадія розвитку колективу.</a:t>
            </a:r>
          </a:p>
          <a:p>
            <a:pPr indent="0">
              <a:spcAft>
                <a:spcPts val="0"/>
              </a:spcAft>
              <a:buNone/>
            </a:pPr>
            <a:r>
              <a:rPr lang="uk-UA" sz="3300" dirty="0" smtClean="0">
                <a:latin typeface="Times New Roman"/>
                <a:ea typeface="Times New Roman"/>
              </a:rPr>
              <a:t>3. Залежність морально - психологічного клімату від структури колективу. Типи лідерів.</a:t>
            </a:r>
          </a:p>
          <a:p>
            <a:pPr indent="0">
              <a:spcAft>
                <a:spcPts val="0"/>
              </a:spcAft>
              <a:buNone/>
            </a:pPr>
            <a:r>
              <a:rPr lang="uk-UA" sz="3300" dirty="0" smtClean="0">
                <a:latin typeface="Times New Roman"/>
                <a:ea typeface="Times New Roman"/>
              </a:rPr>
              <a:t>4. Роль керівника в становленні колективу. 5.Тіпові помилки молодих керівників у відносинах між керівником і підлеглим.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14996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92500" lnSpcReduction="20000"/>
          </a:bodyPr>
          <a:lstStyle/>
          <a:p>
            <a:pPr indent="0"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Times New Roman"/>
              </a:rPr>
              <a:t>2. </a:t>
            </a:r>
            <a:r>
              <a:rPr lang="ru-RU" b="1" i="1" dirty="0">
                <a:latin typeface="Times New Roman"/>
                <a:ea typeface="Times New Roman"/>
              </a:rPr>
              <a:t>Нестійкий. </a:t>
            </a:r>
            <a:r>
              <a:rPr lang="uk-UA" dirty="0" smtClean="0">
                <a:latin typeface="Times New Roman"/>
                <a:ea typeface="Times New Roman"/>
              </a:rPr>
              <a:t>Людина з таким характером будує серйозні, грандіозні плани, але вони часто не виконуються. У нього глибока потреба в зовнішньому жорсткому управлінні поведінкою. Інакше кажучи, йому потрібна жорстка, владна "рука", яка б регулювала його режим праці і відпочинку. Людина з таким характером любить ризиковану роботу. Він невибагливий, не вимагає затишку. Це він із задоволенням їде в експедиції, на будівництва. Нестійкий тип особистості відмовляється від лідерства, вважаючи за краще виконавські функції. </a:t>
            </a:r>
            <a:r>
              <a:rPr lang="uk-UA" b="1" dirty="0" smtClean="0">
                <a:latin typeface="Times New Roman"/>
                <a:ea typeface="Times New Roman"/>
              </a:rPr>
              <a:t>Його девіз: "Все за компанію"</a:t>
            </a:r>
            <a:r>
              <a:rPr lang="uk-UA" dirty="0" smtClean="0">
                <a:latin typeface="Times New Roman"/>
                <a:ea typeface="Times New Roman"/>
              </a:rPr>
              <a:t>. За компанію він може зробити і подвиг і злочин.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72838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uk-UA" spc="-70" dirty="0" smtClean="0">
                <a:latin typeface="Times New Roman"/>
                <a:ea typeface="Times New Roman"/>
              </a:rPr>
              <a:t>3. </a:t>
            </a:r>
            <a:r>
              <a:rPr lang="uk-UA" b="1" i="1" spc="-70" dirty="0" smtClean="0">
                <a:latin typeface="Times New Roman"/>
                <a:ea typeface="Times New Roman"/>
              </a:rPr>
              <a:t>Конформний.</a:t>
            </a:r>
            <a:r>
              <a:rPr lang="uk-UA" spc="-70" dirty="0" smtClean="0">
                <a:latin typeface="Times New Roman"/>
                <a:ea typeface="Times New Roman"/>
              </a:rPr>
              <a:t> Конформізм - підсвідоме угодовство в умовах сталості. Однак, як тільки середовище змінюється, він стає войовничим консерватором і втрачає надовго свої чудові якості.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pc="-70" dirty="0" smtClean="0">
                <a:latin typeface="Times New Roman"/>
                <a:ea typeface="Times New Roman"/>
              </a:rPr>
              <a:t>     В постійному середовищі це людина дуже товариська, добродушна; його люблять оточуючі. На відміну від нестійкого типу обмірковує кожен свій крок; не любить ризику, реорганізації і змін. </a:t>
            </a:r>
            <a:r>
              <a:rPr lang="uk-UA" b="1" spc="-70" dirty="0" smtClean="0">
                <a:latin typeface="Times New Roman"/>
                <a:ea typeface="Times New Roman"/>
              </a:rPr>
              <a:t>Він хотів би, щоб все текло, як вчора і позавчора</a:t>
            </a:r>
            <a:r>
              <a:rPr lang="uk-UA" spc="-70" dirty="0" smtClean="0">
                <a:latin typeface="Times New Roman"/>
                <a:ea typeface="Times New Roman"/>
              </a:rPr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6031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85000" lnSpcReduction="1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uk-UA" b="1" i="1" dirty="0" smtClean="0">
                <a:latin typeface="Times New Roman"/>
                <a:ea typeface="Times New Roman"/>
              </a:rPr>
              <a:t>4.Гіпертимний. </a:t>
            </a:r>
            <a:r>
              <a:rPr lang="uk-UA" dirty="0" smtClean="0">
                <a:latin typeface="Times New Roman"/>
                <a:ea typeface="Times New Roman"/>
              </a:rPr>
              <a:t>«Гіпер» означає понад, "тиме" - себе. Інтимний - в собі, гіпертимний - понад себе. Якщо з боку подивитися на таку людину, то здається, що він може гори зрушити. Його відрізняє невичерпна енергія, заразливий ентузіазм. </a:t>
            </a:r>
            <a:r>
              <a:rPr lang="uk-UA" b="1" dirty="0" smtClean="0">
                <a:latin typeface="Times New Roman"/>
                <a:ea typeface="Times New Roman"/>
              </a:rPr>
              <a:t>Його девіз: "Все по плечу". </a:t>
            </a:r>
            <a:r>
              <a:rPr lang="uk-UA" dirty="0" smtClean="0">
                <a:latin typeface="Times New Roman"/>
                <a:ea typeface="Times New Roman"/>
              </a:rPr>
              <a:t>Його важко застати в сумному стані - він вічно жартує і сміється. Майже не реагує на малі образи, косі погляди, тонкі натяки. Однак, якщо йому прямо в очі висловлені образи, він "закипає", обурюється 20-30 хв дуже бурхливо, а через годину вже обіймає кривдника. Він не злопам'ятний. У такої людини незалежний характер. Це наполеглива натура, його важко переконати. </a:t>
            </a:r>
            <a:r>
              <a:rPr lang="uk-UA" b="1" dirty="0" smtClean="0">
                <a:latin typeface="Times New Roman"/>
                <a:ea typeface="Times New Roman"/>
              </a:rPr>
              <a:t>Основний його недолік - швидка зміна інтересів.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526102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uk-UA" spc="-5" dirty="0" smtClean="0">
                <a:latin typeface="Times New Roman"/>
                <a:ea typeface="Times New Roman"/>
              </a:rPr>
              <a:t>5</a:t>
            </a:r>
            <a:r>
              <a:rPr lang="uk-UA" sz="2800" spc="-5" dirty="0" smtClean="0">
                <a:latin typeface="Times New Roman"/>
                <a:ea typeface="Times New Roman"/>
              </a:rPr>
              <a:t>. </a:t>
            </a:r>
            <a:r>
              <a:rPr lang="uk-UA" sz="2800" b="1" i="1" spc="-5" dirty="0" smtClean="0">
                <a:latin typeface="Times New Roman"/>
                <a:ea typeface="Times New Roman"/>
              </a:rPr>
              <a:t>Циклоїдний. </a:t>
            </a:r>
            <a:r>
              <a:rPr lang="uk-UA" sz="2800" spc="-5" dirty="0" smtClean="0">
                <a:latin typeface="Times New Roman"/>
                <a:ea typeface="Times New Roman"/>
              </a:rPr>
              <a:t>В основному цей тип характеру такий же, як і гіпертим. Однак гіпертимна основа цього типу характеру переривається циклічністю психологічної діяльності. </a:t>
            </a:r>
            <a:r>
              <a:rPr lang="uk-UA" sz="2800" b="1" spc="-5" dirty="0" smtClean="0">
                <a:latin typeface="Times New Roman"/>
                <a:ea typeface="Times New Roman"/>
              </a:rPr>
              <a:t>Фази спаду називають часто "чорними тижнями".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942375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uk-UA" spc="-15" dirty="0" smtClean="0">
                <a:latin typeface="Times New Roman"/>
                <a:ea typeface="Times New Roman"/>
              </a:rPr>
              <a:t>6. </a:t>
            </a:r>
            <a:r>
              <a:rPr lang="uk-UA" b="1" i="1" spc="-15" dirty="0" smtClean="0">
                <a:latin typeface="Times New Roman"/>
                <a:ea typeface="Times New Roman"/>
              </a:rPr>
              <a:t>Лабільний</a:t>
            </a:r>
            <a:r>
              <a:rPr lang="uk-UA" spc="-15" dirty="0" smtClean="0">
                <a:latin typeface="Times New Roman"/>
                <a:ea typeface="Times New Roman"/>
              </a:rPr>
              <a:t>. Схожий з гіпертимним. Однак спади тут носять не циклічний, а календарний характер. Такі спади часто називають станом трансу; вони утворюються в випадкові моменти часу по слабо мотивованим приводам.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pc="-15" dirty="0" smtClean="0">
                <a:latin typeface="Times New Roman"/>
                <a:ea typeface="Times New Roman"/>
              </a:rPr>
              <a:t>      Людина з лабільним характером ділить колектив на друзів і ворогів. (Одні крайності - середини немає.) Кажуть, що, якщо друг лабільний, ви щасливчик - він нічого не пошкодує для друга. З "ворогами" він холодний, суворий, прискіпливий. Намагається від них скоріше позбутися. Його девіз: "друзі" і "вороги".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30370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pc="-75" dirty="0">
                <a:latin typeface="Times New Roman"/>
                <a:ea typeface="Times New Roman"/>
              </a:rPr>
              <a:t>7.</a:t>
            </a:r>
            <a:r>
              <a:rPr lang="ru-RU" dirty="0">
                <a:latin typeface="Times New Roman"/>
                <a:ea typeface="Times New Roman"/>
              </a:rPr>
              <a:t>	</a:t>
            </a:r>
            <a:r>
              <a:rPr lang="ru-RU" b="1" i="1" spc="-10" dirty="0">
                <a:latin typeface="Times New Roman"/>
                <a:ea typeface="Times New Roman"/>
              </a:rPr>
              <a:t>Сензитивний. </a:t>
            </a:r>
            <a:r>
              <a:rPr lang="uk-UA" spc="-10" dirty="0" smtClean="0">
                <a:latin typeface="Times New Roman"/>
                <a:ea typeface="Times New Roman"/>
              </a:rPr>
              <a:t>Чуттєвий тип характеру. Сильно розвинена вразливість. Тому людина будує "кришталеву" модель всього, що відбувається і всяка логіка такої моделі згодом викликає велике психологічне напруження і страждання. Йому здається, що він не такий, як усі. Він пред'являє до себе та інших дуже високі вимоги і часто через це виглядає "білою вороною". Дуже ранимий, психіка його слабо захищена. Дуже розбірливий у виборі друзів, не любить інтенсивних спілкувань.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39787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uk-UA" sz="2800" dirty="0" smtClean="0">
                <a:latin typeface="Times New Roman"/>
                <a:ea typeface="Times New Roman"/>
              </a:rPr>
              <a:t>8. </a:t>
            </a:r>
            <a:r>
              <a:rPr lang="uk-UA" sz="2800" b="1" i="1" dirty="0" smtClean="0">
                <a:latin typeface="Times New Roman"/>
                <a:ea typeface="Times New Roman"/>
              </a:rPr>
              <a:t>Психолого-астенічний</a:t>
            </a:r>
            <a:r>
              <a:rPr lang="uk-UA" sz="2800" dirty="0" smtClean="0">
                <a:latin typeface="Times New Roman"/>
                <a:ea typeface="Times New Roman"/>
              </a:rPr>
              <a:t>. Він формується на слабкій (астено) психіці (флегматик-меланхолік). Всі реакції у нього мають малу амплітуду. Його важко вивести з себе, у нього дивна завзятість. Він талановитий в дрібній, кропіткій роботі. </a:t>
            </a:r>
            <a:r>
              <a:rPr lang="uk-UA" sz="2800" b="1" dirty="0" smtClean="0">
                <a:latin typeface="Times New Roman"/>
                <a:ea typeface="Times New Roman"/>
              </a:rPr>
              <a:t>Його девіз: "Ніхто крім мене"</a:t>
            </a:r>
            <a:r>
              <a:rPr lang="uk-UA" sz="2800" dirty="0" smtClean="0">
                <a:latin typeface="Times New Roman"/>
                <a:ea typeface="Times New Roman"/>
              </a:rPr>
              <a:t>. </a:t>
            </a:r>
            <a:r>
              <a:rPr lang="uk-UA" sz="2800" u="sng" dirty="0" smtClean="0">
                <a:latin typeface="Times New Roman"/>
                <a:ea typeface="Times New Roman"/>
              </a:rPr>
              <a:t>Недоліки: повна нерішучість, боязнь відповідальності, самоаналіз без обмеження.</a:t>
            </a:r>
            <a:endParaRPr lang="uk-UA" sz="2800" u="sng" dirty="0"/>
          </a:p>
        </p:txBody>
      </p:sp>
    </p:spTree>
    <p:extLst>
      <p:ext uri="{BB962C8B-B14F-4D97-AF65-F5344CB8AC3E}">
        <p14:creationId xmlns:p14="http://schemas.microsoft.com/office/powerpoint/2010/main" val="790103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uk-UA" sz="2400" dirty="0" smtClean="0">
                <a:latin typeface="Times New Roman"/>
                <a:ea typeface="Times New Roman"/>
              </a:rPr>
              <a:t>9. </a:t>
            </a:r>
            <a:r>
              <a:rPr lang="uk-UA" sz="2400" b="1" i="1" dirty="0" smtClean="0">
                <a:latin typeface="Times New Roman"/>
                <a:ea typeface="Times New Roman"/>
              </a:rPr>
              <a:t>Шизоїдний. </a:t>
            </a:r>
            <a:r>
              <a:rPr lang="uk-UA" sz="2400" dirty="0" smtClean="0">
                <a:latin typeface="Times New Roman"/>
                <a:ea typeface="Times New Roman"/>
              </a:rPr>
              <a:t>Потайний. Ніякого відношення до шизофренії не має. Володіє чудовими організаторськими здібностями. Рано привласнює право командувати іншими (в дитячому віці). </a:t>
            </a:r>
            <a:r>
              <a:rPr lang="uk-UA" sz="2400" b="1" dirty="0" smtClean="0">
                <a:latin typeface="Times New Roman"/>
                <a:ea typeface="Times New Roman"/>
              </a:rPr>
              <a:t>Його девіз: "Тільки влада".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3936239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uk-UA" sz="2600" spc="-45" dirty="0" smtClean="0">
                <a:latin typeface="Times New Roman"/>
                <a:ea typeface="Times New Roman"/>
              </a:rPr>
              <a:t>10.</a:t>
            </a:r>
            <a:r>
              <a:rPr lang="uk-UA" sz="2600" dirty="0" smtClean="0">
                <a:latin typeface="Times New Roman"/>
                <a:ea typeface="Times New Roman"/>
              </a:rPr>
              <a:t>	</a:t>
            </a:r>
            <a:r>
              <a:rPr lang="uk-UA" sz="2600" b="1" i="1" dirty="0" smtClean="0">
                <a:latin typeface="Times New Roman"/>
                <a:ea typeface="Times New Roman"/>
              </a:rPr>
              <a:t>Епілептоїдний. "</a:t>
            </a:r>
            <a:r>
              <a:rPr lang="uk-UA" sz="2600" dirty="0" smtClean="0">
                <a:latin typeface="Times New Roman"/>
                <a:ea typeface="Times New Roman"/>
              </a:rPr>
              <a:t>Байдужий". Ніякого відношення до хвороби епілепсії не має. Дії такої людини часто межують з жорстокістю. Володіє чудовими творчими здібностями, постійно розвиває свій інтелект. Він очолює в більшій частині творчі організації. Відмінно вчиться. На його частку припадає безліч відкриттів. </a:t>
            </a:r>
            <a:r>
              <a:rPr lang="uk-UA" sz="2600" b="1" dirty="0" smtClean="0">
                <a:latin typeface="Times New Roman"/>
                <a:ea typeface="Times New Roman"/>
              </a:rPr>
              <a:t>Девіз епілептоїда: "Мені все можна".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35826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/>
                <a:ea typeface="Times New Roman"/>
              </a:rPr>
              <a:t>Стадії розвитку колективу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342900" algn="just">
              <a:spcAft>
                <a:spcPts val="0"/>
              </a:spcAft>
            </a:pPr>
            <a:r>
              <a:rPr lang="uk-UA" sz="2400" b="1" dirty="0" smtClean="0">
                <a:latin typeface="Times New Roman"/>
                <a:ea typeface="Times New Roman"/>
              </a:rPr>
              <a:t>На першій стадії </a:t>
            </a:r>
            <a:r>
              <a:rPr lang="uk-UA" sz="2400" dirty="0" smtClean="0">
                <a:latin typeface="Times New Roman"/>
                <a:ea typeface="Times New Roman"/>
              </a:rPr>
              <a:t>розвитку колективу переважає </a:t>
            </a:r>
            <a:r>
              <a:rPr lang="uk-UA" sz="2400" i="1" dirty="0" smtClean="0">
                <a:latin typeface="Times New Roman"/>
                <a:ea typeface="Times New Roman"/>
              </a:rPr>
              <a:t>формальна структура</a:t>
            </a:r>
            <a:r>
              <a:rPr lang="uk-UA" sz="2400" dirty="0" smtClean="0">
                <a:latin typeface="Times New Roman"/>
                <a:ea typeface="Times New Roman"/>
              </a:rPr>
              <a:t>: працівники спілкуються відповідно до посадових поведінкових стереотипів, придивляються один до одного, справжні почуття частіше за все переховуються, цілі і методи роботи спільно не обговорюються, колективна робота має слабкий прояв.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875164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latin typeface="Times New Roman"/>
                <a:ea typeface="Times New Roman"/>
              </a:rPr>
              <a:t>Типи відносин в системі керівник - підлеглий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uk-UA" spc="-30" dirty="0" smtClean="0">
                <a:latin typeface="Times New Roman"/>
                <a:ea typeface="Times New Roman"/>
              </a:rPr>
              <a:t>1. </a:t>
            </a:r>
            <a:r>
              <a:rPr lang="uk-UA" sz="2800" b="1" i="1" spc="-30" dirty="0" smtClean="0">
                <a:latin typeface="Times New Roman"/>
                <a:ea typeface="Times New Roman"/>
              </a:rPr>
              <a:t>Наказ </a:t>
            </a:r>
            <a:r>
              <a:rPr lang="uk-UA" sz="2800" spc="-30" dirty="0" smtClean="0">
                <a:latin typeface="Times New Roman"/>
                <a:ea typeface="Times New Roman"/>
              </a:rPr>
              <a:t>оптимальний в разі низького професіоналізму, коли виконавець не готовий до самостійного виконання завдання і не хоче брати на себе відповідальність. Завдання керівника - інструктувати співробітника, багато керувати і мало довіряти.</a:t>
            </a:r>
            <a:endParaRPr lang="uk-UA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149080"/>
            <a:ext cx="518457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018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r>
              <a:rPr lang="uk-UA" sz="2400" b="1" spc="-30" dirty="0" smtClean="0">
                <a:latin typeface="Times New Roman"/>
                <a:ea typeface="Times New Roman"/>
              </a:rPr>
              <a:t>На другій стадії </a:t>
            </a:r>
            <a:r>
              <a:rPr lang="uk-UA" sz="2400" spc="-30" dirty="0" smtClean="0">
                <a:latin typeface="Times New Roman"/>
                <a:ea typeface="Times New Roman"/>
              </a:rPr>
              <a:t>відбувається переоцінка особистих і ділових якостей керівника, складається думка про колег, починається процес формування угрупувань всередині колективу, можлива боротьба за лідерство. Розбіжності обговорюються більш відкрито, робляться спроби поліпшити взаємовідносини всередині робочої групи. </a:t>
            </a:r>
            <a:r>
              <a:rPr lang="uk-UA" sz="2400" i="1" spc="-30" dirty="0" smtClean="0">
                <a:latin typeface="Times New Roman"/>
                <a:ea typeface="Times New Roman"/>
              </a:rPr>
              <a:t>Виникає групова згуртованість.</a:t>
            </a:r>
            <a:endParaRPr lang="uk-UA" sz="2400" i="1" dirty="0"/>
          </a:p>
        </p:txBody>
      </p:sp>
    </p:spTree>
    <p:extLst>
      <p:ext uri="{BB962C8B-B14F-4D97-AF65-F5344CB8AC3E}">
        <p14:creationId xmlns:p14="http://schemas.microsoft.com/office/powerpoint/2010/main" val="2456493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342900" algn="just">
              <a:spcAft>
                <a:spcPts val="0"/>
              </a:spcAft>
            </a:pPr>
            <a:r>
              <a:rPr lang="uk-UA" sz="2600" b="1" i="1" spc="-35" dirty="0" smtClean="0">
                <a:latin typeface="Times New Roman"/>
                <a:ea typeface="Times New Roman"/>
              </a:rPr>
              <a:t>Структура колективу - </a:t>
            </a:r>
            <a:r>
              <a:rPr lang="uk-UA" sz="2600" spc="-35" dirty="0" smtClean="0">
                <a:latin typeface="Times New Roman"/>
                <a:ea typeface="Times New Roman"/>
              </a:rPr>
              <a:t>сукупність взаємовідносин членів групи, що виникає в процесі спільної діяльності і спілкування.</a:t>
            </a:r>
          </a:p>
          <a:p>
            <a:pPr indent="342900" algn="just">
              <a:spcAft>
                <a:spcPts val="0"/>
              </a:spcAft>
            </a:pPr>
            <a:r>
              <a:rPr lang="uk-UA" sz="2600" b="1" i="1" spc="-35" dirty="0" smtClean="0">
                <a:latin typeface="Times New Roman"/>
                <a:ea typeface="Times New Roman"/>
              </a:rPr>
              <a:t> Формальна структура </a:t>
            </a:r>
            <a:r>
              <a:rPr lang="uk-UA" sz="2600" spc="-35" dirty="0" smtClean="0">
                <a:latin typeface="Times New Roman"/>
                <a:ea typeface="Times New Roman"/>
              </a:rPr>
              <a:t>пов'язана з посадовим статусом членів групи, впорядкованими службовими відносинами.</a:t>
            </a:r>
          </a:p>
          <a:p>
            <a:pPr indent="342900" algn="just">
              <a:spcAft>
                <a:spcPts val="0"/>
              </a:spcAft>
            </a:pPr>
            <a:r>
              <a:rPr lang="uk-UA" sz="2600" b="1" i="1" spc="-35" dirty="0" smtClean="0">
                <a:latin typeface="Times New Roman"/>
                <a:ea typeface="Times New Roman"/>
              </a:rPr>
              <a:t> Неформальна структура </a:t>
            </a:r>
            <a:r>
              <a:rPr lang="uk-UA" sz="2600" spc="-35" dirty="0" smtClean="0">
                <a:latin typeface="Times New Roman"/>
                <a:ea typeface="Times New Roman"/>
              </a:rPr>
              <a:t>складається на основі відносин, зумовлених психологічними якостями членів колективу.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52043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uk-UA" spc="-35" dirty="0" smtClean="0">
                <a:latin typeface="Times New Roman"/>
                <a:ea typeface="Times New Roman"/>
              </a:rPr>
              <a:t> </a:t>
            </a:r>
            <a:endParaRPr lang="uk-UA" sz="2400" dirty="0" smtClean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uk-UA" sz="2400" spc="-35" dirty="0" smtClean="0">
                <a:latin typeface="Times New Roman"/>
                <a:ea typeface="Times New Roman"/>
              </a:rPr>
              <a:t>Неформальна структура складається під впливом </a:t>
            </a:r>
            <a:r>
              <a:rPr lang="uk-UA" sz="2400" i="1" spc="-35" dirty="0" smtClean="0">
                <a:latin typeface="Times New Roman"/>
                <a:ea typeface="Times New Roman"/>
              </a:rPr>
              <a:t>психологічних механізмів регуляції колективної діяльності</a:t>
            </a:r>
            <a:r>
              <a:rPr lang="uk-UA" sz="2400" spc="-35" dirty="0" smtClean="0">
                <a:latin typeface="Times New Roman"/>
                <a:ea typeface="Times New Roman"/>
              </a:rPr>
              <a:t>: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z="2400" b="1" spc="-35" dirty="0" smtClean="0">
                <a:latin typeface="Times New Roman"/>
                <a:ea typeface="Times New Roman"/>
              </a:rPr>
              <a:t>адаптації,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z="2400" b="1" spc="-35" dirty="0" smtClean="0">
                <a:latin typeface="Times New Roman"/>
                <a:ea typeface="Times New Roman"/>
              </a:rPr>
              <a:t>комунікації,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z="2400" b="1" spc="-35" dirty="0" smtClean="0">
                <a:latin typeface="Times New Roman"/>
                <a:ea typeface="Times New Roman"/>
              </a:rPr>
              <a:t>ідентифікації,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z="2400" b="1" spc="-35" dirty="0" smtClean="0">
                <a:latin typeface="Times New Roman"/>
                <a:ea typeface="Times New Roman"/>
              </a:rPr>
              <a:t>інтеграції.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728478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indent="342900" algn="just">
              <a:spcAft>
                <a:spcPts val="0"/>
              </a:spcAft>
            </a:pPr>
            <a:r>
              <a:rPr lang="uk-UA" sz="2800" spc="-30" dirty="0" smtClean="0">
                <a:latin typeface="Times New Roman"/>
                <a:ea typeface="Times New Roman"/>
              </a:rPr>
              <a:t>Соціально-психологічна </a:t>
            </a:r>
            <a:r>
              <a:rPr lang="uk-UA" sz="2800" b="1" i="1" spc="-30" dirty="0" smtClean="0">
                <a:latin typeface="Times New Roman"/>
                <a:ea typeface="Times New Roman"/>
              </a:rPr>
              <a:t>адаптація</a:t>
            </a:r>
            <a:r>
              <a:rPr lang="uk-UA" sz="2800" spc="-30" dirty="0" smtClean="0">
                <a:latin typeface="Times New Roman"/>
                <a:ea typeface="Times New Roman"/>
              </a:rPr>
              <a:t> - активне прийняття і засвоєння цінностей і норм, традицій, що склалися новими членами робочої групи.</a:t>
            </a:r>
            <a:endParaRPr lang="uk-UA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21" y="3501008"/>
            <a:ext cx="42724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636912"/>
            <a:ext cx="4764021" cy="372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847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1"/>
            <a:ext cx="8229600" cy="5400600"/>
          </a:xfrm>
        </p:spPr>
        <p:txBody>
          <a:bodyPr>
            <a:norm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2800" b="1" i="1" dirty="0">
                <a:latin typeface="Times New Roman"/>
                <a:ea typeface="Times New Roman"/>
              </a:rPr>
              <a:t>Комунікація </a:t>
            </a:r>
            <a:r>
              <a:rPr lang="uk-UA" sz="2800" dirty="0" smtClean="0">
                <a:latin typeface="Times New Roman"/>
                <a:ea typeface="Times New Roman"/>
              </a:rPr>
              <a:t>передбачає активний обмін інформацією та взаємне духовне збагачення членів групи.</a:t>
            </a:r>
            <a:endParaRPr lang="uk-UA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56793"/>
            <a:ext cx="507605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6992"/>
            <a:ext cx="4543240" cy="348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693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-5308"/>
            <a:ext cx="8568952" cy="6458644"/>
          </a:xfrm>
        </p:spPr>
        <p:txBody>
          <a:bodyPr/>
          <a:lstStyle/>
          <a:p>
            <a:r>
              <a:rPr lang="ru-RU" sz="2800" b="1" i="1" spc="-20" dirty="0" smtClean="0">
                <a:latin typeface="Times New Roman"/>
                <a:ea typeface="Times New Roman"/>
              </a:rPr>
              <a:t>Идентифікація </a:t>
            </a:r>
            <a:r>
              <a:rPr lang="ru-RU" sz="2800" spc="-20" dirty="0" smtClean="0">
                <a:latin typeface="Times New Roman"/>
                <a:ea typeface="Times New Roman"/>
              </a:rPr>
              <a:t>- </a:t>
            </a:r>
            <a:r>
              <a:rPr lang="uk-UA" sz="2800" spc="-20" dirty="0" smtClean="0">
                <a:latin typeface="Times New Roman"/>
                <a:ea typeface="Times New Roman"/>
              </a:rPr>
              <a:t>формування почуття приналежності до групи в процесі міжособистісного спілкування.</a:t>
            </a:r>
            <a:endParaRPr lang="uk-U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835292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398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4" y="188640"/>
            <a:ext cx="8784976" cy="644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24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indent="342900" algn="just">
              <a:spcAft>
                <a:spcPts val="0"/>
              </a:spcAft>
            </a:pPr>
            <a:r>
              <a:rPr lang="uk-UA" sz="2800" b="1" i="1" dirty="0" smtClean="0">
                <a:latin typeface="Times New Roman"/>
                <a:ea typeface="Times New Roman"/>
              </a:rPr>
              <a:t>И</a:t>
            </a:r>
            <a:r>
              <a:rPr lang="uk-UA" sz="2800" b="1" i="1" spc="-5" dirty="0" smtClean="0">
                <a:latin typeface="Times New Roman"/>
                <a:ea typeface="Times New Roman"/>
              </a:rPr>
              <a:t>нтеграція </a:t>
            </a:r>
            <a:r>
              <a:rPr lang="uk-UA" sz="2800" spc="-5" dirty="0" smtClean="0">
                <a:latin typeface="Times New Roman"/>
                <a:ea typeface="Times New Roman"/>
              </a:rPr>
              <a:t>призводить до перетворення колективу в згуртований, саморегулюючий соціальний організм, добре пристосований до спільно-індивідуальної діяльності.</a:t>
            </a:r>
            <a:endParaRPr lang="uk-UA" sz="28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48880"/>
            <a:ext cx="5904656" cy="416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3777430" cy="273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624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uk-UA" sz="2800" b="1" i="1" dirty="0" smtClean="0">
                <a:latin typeface="Times New Roman"/>
                <a:ea typeface="Times New Roman"/>
              </a:rPr>
              <a:t>Обмеження, що перешкоджають ефективній роботі колективу.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z="2800" b="1" i="1" dirty="0" smtClean="0">
                <a:latin typeface="Times New Roman"/>
                <a:ea typeface="Times New Roman"/>
              </a:rPr>
              <a:t>1. Непридатність керівника - </a:t>
            </a:r>
            <a:r>
              <a:rPr lang="uk-UA" sz="2800" dirty="0" smtClean="0">
                <a:latin typeface="Times New Roman"/>
                <a:ea typeface="Times New Roman"/>
              </a:rPr>
              <a:t>його нездатність за своїми особистими якостями згуртувати співробітників, надихнути їх на ефективні прийоми роботи.</a:t>
            </a:r>
          </a:p>
          <a:p>
            <a:pPr indent="0" algn="just">
              <a:spcAft>
                <a:spcPts val="0"/>
              </a:spcAft>
              <a:buNone/>
            </a:pPr>
            <a:endParaRPr lang="uk-UA" sz="2800" b="1" i="1" dirty="0" smtClean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uk-UA" sz="2800" b="1" i="1" dirty="0" smtClean="0">
                <a:latin typeface="Times New Roman"/>
                <a:ea typeface="Times New Roman"/>
              </a:rPr>
              <a:t>2. Некваліфіковані співробітники. </a:t>
            </a:r>
            <a:r>
              <a:rPr lang="uk-UA" sz="2800" dirty="0" smtClean="0">
                <a:latin typeface="Times New Roman"/>
                <a:ea typeface="Times New Roman"/>
              </a:rPr>
              <a:t>Типовий недолік - незбалансованість функцій працівників, неадекватне поєднання професійних та людських якостей.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705123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342900">
              <a:spcAft>
                <a:spcPts val="0"/>
              </a:spcAft>
            </a:pPr>
            <a:r>
              <a:rPr lang="uk-UA" sz="3000" dirty="0" smtClean="0">
                <a:latin typeface="Times New Roman"/>
                <a:ea typeface="Times New Roman"/>
              </a:rPr>
              <a:t>3. </a:t>
            </a:r>
            <a:r>
              <a:rPr lang="uk-UA" sz="3000" b="1" i="1" dirty="0" smtClean="0">
                <a:latin typeface="Times New Roman"/>
                <a:ea typeface="Times New Roman"/>
              </a:rPr>
              <a:t>Неконструктивний клімат</a:t>
            </a:r>
            <a:r>
              <a:rPr lang="uk-UA" sz="3000" dirty="0" smtClean="0">
                <a:latin typeface="Times New Roman"/>
                <a:ea typeface="Times New Roman"/>
              </a:rPr>
              <a:t>. Характеризується відсутністю відданості завданням команди, немає високого ступеня взаємної підтримки в поєднанні з турботою про благо кожного співробітника.</a:t>
            </a:r>
          </a:p>
          <a:p>
            <a:pPr indent="342900">
              <a:spcAft>
                <a:spcPts val="0"/>
              </a:spcAft>
            </a:pPr>
            <a:endParaRPr lang="uk-UA" sz="3000" dirty="0" smtClean="0">
              <a:latin typeface="Times New Roman"/>
              <a:ea typeface="Times New Roman"/>
            </a:endParaRPr>
          </a:p>
          <a:p>
            <a:pPr indent="342900">
              <a:spcAft>
                <a:spcPts val="0"/>
              </a:spcAft>
            </a:pPr>
            <a:r>
              <a:rPr lang="uk-UA" sz="3000" dirty="0" smtClean="0">
                <a:latin typeface="Times New Roman"/>
                <a:ea typeface="Times New Roman"/>
              </a:rPr>
              <a:t> 4. </a:t>
            </a:r>
            <a:r>
              <a:rPr lang="uk-UA" sz="3000" b="1" i="1" dirty="0" smtClean="0">
                <a:latin typeface="Times New Roman"/>
                <a:ea typeface="Times New Roman"/>
              </a:rPr>
              <a:t>Нечіткість цілей</a:t>
            </a:r>
            <a:r>
              <a:rPr lang="uk-UA" sz="3000" dirty="0" smtClean="0">
                <a:latin typeface="Times New Roman"/>
                <a:ea typeface="Times New Roman"/>
              </a:rPr>
              <a:t>. Недостатнє узгодження особистих і колективних цілей, нездатність керівництва і персоналу до компромісу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75627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2800" spc="-40" dirty="0">
                <a:latin typeface="Times New Roman"/>
                <a:ea typeface="Times New Roman"/>
              </a:rPr>
              <a:t> </a:t>
            </a:r>
            <a:endParaRPr lang="ru-RU" sz="2800" dirty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sz="2800" spc="-40" dirty="0">
                <a:latin typeface="Times New Roman"/>
                <a:ea typeface="Times New Roman"/>
              </a:rPr>
              <a:t>2</a:t>
            </a:r>
            <a:r>
              <a:rPr lang="ru-RU" sz="2800" b="1" spc="-40" dirty="0">
                <a:latin typeface="Times New Roman"/>
                <a:ea typeface="Times New Roman"/>
              </a:rPr>
              <a:t>. </a:t>
            </a:r>
            <a:r>
              <a:rPr lang="ru-RU" sz="2800" b="1" i="1" spc="-40" dirty="0">
                <a:latin typeface="Times New Roman"/>
                <a:ea typeface="Times New Roman"/>
              </a:rPr>
              <a:t>Навіювання </a:t>
            </a:r>
            <a:r>
              <a:rPr lang="uk-UA" sz="2800" spc="-40" dirty="0" smtClean="0">
                <a:latin typeface="Times New Roman"/>
                <a:ea typeface="Times New Roman"/>
              </a:rPr>
              <a:t>рекомендується використовувати на рівнях зрілості від співробітника середнього до високого: підлеглі ще не здатні, але вже готові взяти на себе відповідальність.</a:t>
            </a:r>
            <a:endParaRPr lang="uk-UA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19096"/>
            <a:ext cx="5290592" cy="303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367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indent="342900">
              <a:spcAft>
                <a:spcPts val="0"/>
              </a:spcAft>
            </a:pPr>
            <a:r>
              <a:rPr lang="uk-UA" sz="3300" spc="-90" dirty="0" smtClean="0">
                <a:latin typeface="Times New Roman"/>
                <a:ea typeface="Times New Roman"/>
              </a:rPr>
              <a:t>5.</a:t>
            </a:r>
            <a:r>
              <a:rPr lang="uk-UA" sz="3300" b="1" i="1" spc="-65" dirty="0" smtClean="0">
                <a:latin typeface="Times New Roman"/>
                <a:ea typeface="Times New Roman"/>
              </a:rPr>
              <a:t>Низькі результати </a:t>
            </a:r>
            <a:r>
              <a:rPr lang="uk-UA" sz="3300" spc="-65" dirty="0" smtClean="0">
                <a:latin typeface="Times New Roman"/>
                <a:ea typeface="Times New Roman"/>
              </a:rPr>
              <a:t>роботи. Колектив не повинен самозаспокоюватися на досягнутому, повинен проявляти напористість в досягненні значущих цілей, що сприяє високій самооцінці співробітників, зростанню особистого професіоналізму.</a:t>
            </a:r>
          </a:p>
          <a:p>
            <a:pPr indent="342900">
              <a:spcAft>
                <a:spcPts val="0"/>
              </a:spcAft>
            </a:pPr>
            <a:endParaRPr lang="uk-UA" sz="3300" b="1" i="1" spc="-65" dirty="0" smtClean="0">
              <a:latin typeface="Times New Roman"/>
              <a:ea typeface="Times New Roman"/>
            </a:endParaRPr>
          </a:p>
          <a:p>
            <a:pPr indent="342900">
              <a:spcAft>
                <a:spcPts val="0"/>
              </a:spcAft>
            </a:pPr>
            <a:r>
              <a:rPr lang="uk-UA" sz="3300" b="1" i="1" spc="-65" dirty="0" smtClean="0">
                <a:latin typeface="Times New Roman"/>
                <a:ea typeface="Times New Roman"/>
              </a:rPr>
              <a:t>6. Неефективність методів роботи. </a:t>
            </a:r>
            <a:r>
              <a:rPr lang="uk-UA" sz="3300" spc="-65" dirty="0" smtClean="0">
                <a:latin typeface="Times New Roman"/>
                <a:ea typeface="Times New Roman"/>
              </a:rPr>
              <a:t>Підкреслюється значення правильної організації збору та надання інформації, прийняття правильних і своєчасних рішень</a:t>
            </a:r>
            <a:r>
              <a:rPr lang="uk-UA" sz="3300" b="1" i="1" spc="-65" dirty="0" smtClean="0">
                <a:latin typeface="Times New Roman"/>
                <a:ea typeface="Times New Roman"/>
              </a:rPr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597615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indent="342900">
              <a:spcAft>
                <a:spcPts val="0"/>
              </a:spcAft>
            </a:pPr>
            <a:r>
              <a:rPr lang="uk-UA" spc="-60" dirty="0" smtClean="0">
                <a:latin typeface="Times New Roman"/>
                <a:ea typeface="Times New Roman"/>
              </a:rPr>
              <a:t>7. </a:t>
            </a:r>
            <a:r>
              <a:rPr lang="uk-UA" sz="3000" b="1" i="1" spc="-60" dirty="0" smtClean="0">
                <a:latin typeface="Times New Roman"/>
                <a:ea typeface="Times New Roman"/>
              </a:rPr>
              <a:t>Брак відкритості і наявність конфронтації. </a:t>
            </a:r>
            <a:r>
              <a:rPr lang="uk-UA" sz="3000" spc="-60" dirty="0" smtClean="0">
                <a:latin typeface="Times New Roman"/>
                <a:ea typeface="Times New Roman"/>
              </a:rPr>
              <a:t>Наголошується на необхідності вільної критики, обговорення сильних і слабких сторін виконаної роботи, існуючих розбіжностей без помилкового страху бути неправильно зрозумілим, порушити діловий етикет, викликати конфлікт.</a:t>
            </a:r>
          </a:p>
          <a:p>
            <a:pPr indent="342900">
              <a:spcAft>
                <a:spcPts val="0"/>
              </a:spcAft>
            </a:pPr>
            <a:endParaRPr lang="uk-UA" sz="3000" b="1" i="1" spc="-60" dirty="0" smtClean="0">
              <a:latin typeface="Times New Roman"/>
              <a:ea typeface="Times New Roman"/>
            </a:endParaRPr>
          </a:p>
          <a:p>
            <a:pPr indent="342900">
              <a:spcAft>
                <a:spcPts val="0"/>
              </a:spcAft>
            </a:pPr>
            <a:r>
              <a:rPr lang="uk-UA" sz="3000" b="1" i="1" spc="-60" dirty="0" smtClean="0">
                <a:latin typeface="Times New Roman"/>
                <a:ea typeface="Times New Roman"/>
              </a:rPr>
              <a:t>8. Недостатні професіоналізм і культура співробітників.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158086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858218"/>
          </a:xfrm>
        </p:spPr>
        <p:txBody>
          <a:bodyPr>
            <a:noAutofit/>
          </a:bodyPr>
          <a:lstStyle/>
          <a:p>
            <a:pPr indent="342900" algn="just">
              <a:spcAft>
                <a:spcPts val="0"/>
              </a:spcAft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Залежність морально - психологічного клімату від структури колективу. Типи лідерів.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spcAft>
                <a:spcPts val="0"/>
              </a:spcAft>
              <a:buNone/>
            </a:pPr>
            <a:endParaRPr lang="ru-RU" b="1" dirty="0" smtClean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Times New Roman"/>
              </a:rPr>
              <a:t>Три</a:t>
            </a:r>
            <a:r>
              <a:rPr lang="ru-RU" b="1" spc="-35" dirty="0" smtClean="0">
                <a:latin typeface="Times New Roman"/>
                <a:ea typeface="Times New Roman"/>
              </a:rPr>
              <a:t> </a:t>
            </a:r>
            <a:r>
              <a:rPr lang="ru-RU" b="1" spc="-35" dirty="0">
                <a:latin typeface="Times New Roman"/>
                <a:ea typeface="Times New Roman"/>
              </a:rPr>
              <a:t>типа </a:t>
            </a:r>
            <a:r>
              <a:rPr lang="ru-RU" b="1" spc="-35" dirty="0" smtClean="0">
                <a:latin typeface="Times New Roman"/>
                <a:ea typeface="Times New Roman"/>
              </a:rPr>
              <a:t>лідерів</a:t>
            </a:r>
            <a:r>
              <a:rPr lang="ru-RU" b="1" spc="-35" dirty="0">
                <a:latin typeface="Times New Roman"/>
                <a:ea typeface="Times New Roman"/>
              </a:rPr>
              <a:t>:</a:t>
            </a:r>
            <a:endParaRPr lang="ru-RU" sz="2400" b="1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sz="2800" spc="-35" dirty="0">
                <a:latin typeface="Times New Roman"/>
                <a:ea typeface="Times New Roman"/>
              </a:rPr>
              <a:t> вожак, </a:t>
            </a:r>
            <a:endParaRPr lang="ru-RU" sz="2800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sz="2800" spc="-35" dirty="0" smtClean="0">
                <a:latin typeface="Times New Roman"/>
                <a:ea typeface="Times New Roman"/>
              </a:rPr>
              <a:t>лідер </a:t>
            </a:r>
            <a:r>
              <a:rPr lang="ru-RU" sz="2800" spc="-35" dirty="0">
                <a:latin typeface="Times New Roman"/>
                <a:ea typeface="Times New Roman"/>
              </a:rPr>
              <a:t>(в </a:t>
            </a:r>
            <a:r>
              <a:rPr lang="ru-RU" sz="2800" spc="-35" dirty="0" smtClean="0">
                <a:latin typeface="Times New Roman"/>
                <a:ea typeface="Times New Roman"/>
              </a:rPr>
              <a:t>вузькому </a:t>
            </a:r>
            <a:r>
              <a:rPr lang="ru-RU" sz="2800" dirty="0" smtClean="0">
                <a:latin typeface="Times New Roman"/>
                <a:ea typeface="Times New Roman"/>
              </a:rPr>
              <a:t>сенсі </a:t>
            </a:r>
            <a:r>
              <a:rPr lang="ru-RU" sz="2800" dirty="0">
                <a:latin typeface="Times New Roman"/>
                <a:ea typeface="Times New Roman"/>
              </a:rPr>
              <a:t>слова),</a:t>
            </a:r>
          </a:p>
          <a:p>
            <a:pPr indent="342900" algn="just"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Times New Roman"/>
              </a:rPr>
              <a:t>ситуативний лідер</a:t>
            </a:r>
            <a:r>
              <a:rPr lang="ru-RU" sz="2800" dirty="0">
                <a:latin typeface="Times New Roman"/>
                <a:ea typeface="Times New Roman"/>
              </a:rPr>
              <a:t>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838070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>
            <a:normAutofit/>
          </a:bodyPr>
          <a:lstStyle/>
          <a:p>
            <a:r>
              <a:rPr lang="uk-UA" sz="2800" b="1" i="1" spc="-40" dirty="0" smtClean="0">
                <a:latin typeface="Times New Roman"/>
                <a:ea typeface="Times New Roman"/>
              </a:rPr>
              <a:t>  </a:t>
            </a:r>
            <a:endParaRPr lang="uk-UA" sz="2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8116">
            <a:off x="4287827" y="3077074"/>
            <a:ext cx="3988696" cy="322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1686">
            <a:off x="524480" y="3800779"/>
            <a:ext cx="3608593" cy="275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836712"/>
            <a:ext cx="5598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найавторитетніший член групи, що володіє даром навіювання і переконання. На інших членів групи він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пливає словом, жестом, поглядом.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6996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>
              <a:spcBef>
                <a:spcPct val="20000"/>
              </a:spcBef>
            </a:pPr>
            <a:r>
              <a:rPr lang="ru-RU" sz="3200" b="1" spc="-3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Якості керівника - </a:t>
            </a:r>
            <a:r>
              <a:rPr lang="ru-RU" sz="3200" b="1" spc="-3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вожака</a:t>
            </a:r>
            <a:r>
              <a:rPr lang="ru-RU" sz="3200" b="1" spc="-3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: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uk-UA" spc="-30" dirty="0" smtClean="0">
                <a:latin typeface="Times New Roman"/>
                <a:ea typeface="Times New Roman"/>
              </a:rPr>
              <a:t>1) фізичні якості - активний, енергійний, здоровий, сильний;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pc="-30" dirty="0" smtClean="0">
                <a:latin typeface="Times New Roman"/>
                <a:ea typeface="Times New Roman"/>
              </a:rPr>
              <a:t>2) особистісні якості - пристосовність, впевненість в собі, авторитетність, прагнення до успіху;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pc="-30" dirty="0" smtClean="0">
                <a:latin typeface="Times New Roman"/>
                <a:ea typeface="Times New Roman"/>
              </a:rPr>
              <a:t>3) інтелектуальні якості - розум, уміння ухвалити потрібне рішення, інтуїція, творчий початок;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pc="-30" dirty="0" smtClean="0">
                <a:latin typeface="Times New Roman"/>
                <a:ea typeface="Times New Roman"/>
              </a:rPr>
              <a:t>4) здібності - контактність, легкість в спілкуванні, тактовність, дипломатичність.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517498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793507"/>
          </a:xfrm>
        </p:spPr>
        <p:txBody>
          <a:bodyPr/>
          <a:lstStyle/>
          <a:p>
            <a:pPr indent="342900" algn="just">
              <a:spcAft>
                <a:spcPts val="0"/>
              </a:spcAft>
            </a:pPr>
            <a:r>
              <a:rPr lang="uk-UA" sz="2800" b="1" i="1" spc="-30" dirty="0" smtClean="0">
                <a:latin typeface="Times New Roman"/>
                <a:ea typeface="Times New Roman"/>
              </a:rPr>
              <a:t>Лідер </a:t>
            </a:r>
            <a:r>
              <a:rPr lang="uk-UA" sz="2800" spc="-30" dirty="0" smtClean="0">
                <a:latin typeface="Times New Roman"/>
                <a:ea typeface="Times New Roman"/>
              </a:rPr>
              <a:t>набагато менш авторитетний, ніж ватажок. Поряд з навіюванням і переконанням йому часто доводиться спонукати до дії особистим прикладом ( «роби, як я!"). Як правило, його вплив поширюється тільки на частину членів неформальної групи.</a:t>
            </a:r>
            <a:endParaRPr lang="uk-UA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583">
            <a:off x="3702945" y="3206885"/>
            <a:ext cx="4473765" cy="319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288032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2988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indent="342900" algn="just">
              <a:spcAft>
                <a:spcPts val="0"/>
              </a:spcAft>
            </a:pPr>
            <a:r>
              <a:rPr lang="uk-UA" sz="2400" b="1" i="1" spc="-40" dirty="0" smtClean="0">
                <a:latin typeface="Times New Roman"/>
                <a:ea typeface="Times New Roman"/>
              </a:rPr>
              <a:t>Ситуативний лідер </a:t>
            </a:r>
            <a:r>
              <a:rPr lang="uk-UA" sz="2400" spc="-40" dirty="0" smtClean="0">
                <a:latin typeface="Times New Roman"/>
                <a:ea typeface="Times New Roman"/>
              </a:rPr>
              <a:t>володіє особистими якостями, які мають значення тільки в якійсь цілком конкретній ситуації: урочиста подія в колективі, спортивний захід, турпохід і т. д.</a:t>
            </a:r>
            <a:endParaRPr lang="uk-UA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352839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471166"/>
            <a:ext cx="5040560" cy="419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0742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>
              <a:spcBef>
                <a:spcPct val="20000"/>
              </a:spcBef>
            </a:pPr>
            <a:r>
              <a:rPr lang="ru-RU" sz="3200" b="1" i="1" spc="-4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Типові помилки керівника: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56792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lvl="0" algn="just">
              <a:buFont typeface="Symbol"/>
              <a:buChar char=""/>
              <a:tabLst>
                <a:tab pos="800100" algn="l"/>
              </a:tabLst>
            </a:pPr>
            <a:r>
              <a:rPr lang="uk-UA" spc="-25" dirty="0" smtClean="0">
                <a:latin typeface="Times New Roman"/>
                <a:ea typeface="Times New Roman"/>
              </a:rPr>
              <a:t>керівник не дає конкретних завдань, але постійно докучає підлеглих великою кількістю питань загального характеру;</a:t>
            </a:r>
          </a:p>
          <a:p>
            <a:pPr lvl="0" algn="just">
              <a:buFont typeface="Symbol"/>
              <a:buChar char=""/>
              <a:tabLst>
                <a:tab pos="800100" algn="l"/>
              </a:tabLst>
            </a:pPr>
            <a:r>
              <a:rPr lang="uk-UA" spc="-25" dirty="0" smtClean="0">
                <a:latin typeface="Times New Roman"/>
                <a:ea typeface="Times New Roman"/>
              </a:rPr>
              <a:t>«зациклений» на одній темі в спілкуванні з персоналом, наприклад, трудовій дисципліні;</a:t>
            </a:r>
          </a:p>
          <a:p>
            <a:pPr lvl="0" algn="just">
              <a:buFont typeface="Symbol"/>
              <a:buChar char=""/>
              <a:tabLst>
                <a:tab pos="800100" algn="l"/>
              </a:tabLst>
            </a:pPr>
            <a:r>
              <a:rPr lang="uk-UA" spc="-25" dirty="0" smtClean="0">
                <a:latin typeface="Times New Roman"/>
                <a:ea typeface="Times New Roman"/>
              </a:rPr>
              <a:t>щодня формулює нові ідеї для виконання завдання;</a:t>
            </a:r>
          </a:p>
          <a:p>
            <a:pPr lvl="0" algn="just">
              <a:buFont typeface="Symbol"/>
              <a:buChar char=""/>
              <a:tabLst>
                <a:tab pos="800100" algn="l"/>
              </a:tabLst>
            </a:pPr>
            <a:r>
              <a:rPr lang="uk-UA" spc="-25" dirty="0" smtClean="0">
                <a:latin typeface="Times New Roman"/>
                <a:ea typeface="Times New Roman"/>
              </a:rPr>
              <a:t>постійно проповідує свої задуми;</a:t>
            </a:r>
          </a:p>
          <a:p>
            <a:pPr lvl="0" algn="just">
              <a:buFont typeface="Symbol"/>
              <a:buChar char=""/>
              <a:tabLst>
                <a:tab pos="800100" algn="l"/>
              </a:tabLst>
            </a:pPr>
            <a:r>
              <a:rPr lang="uk-UA" spc="-25" dirty="0" smtClean="0">
                <a:latin typeface="Times New Roman"/>
                <a:ea typeface="Times New Roman"/>
              </a:rPr>
              <a:t>не довіряє своїм співробітникам, зловживає дріб'язковим контролем;</a:t>
            </a:r>
          </a:p>
          <a:p>
            <a:pPr lvl="0" algn="just">
              <a:buFont typeface="Symbol"/>
              <a:buChar char=""/>
              <a:tabLst>
                <a:tab pos="800100" algn="l"/>
              </a:tabLst>
            </a:pPr>
            <a:r>
              <a:rPr lang="uk-UA" spc="-25" dirty="0" smtClean="0">
                <a:latin typeface="Times New Roman"/>
                <a:ea typeface="Times New Roman"/>
              </a:rPr>
              <a:t>захоплюється паперотворчістю;</a:t>
            </a:r>
          </a:p>
          <a:p>
            <a:pPr lvl="0" algn="just">
              <a:buFont typeface="Symbol"/>
              <a:buChar char=""/>
              <a:tabLst>
                <a:tab pos="800100" algn="l"/>
              </a:tabLst>
            </a:pPr>
            <a:r>
              <a:rPr lang="uk-UA" spc="-25" dirty="0" smtClean="0">
                <a:latin typeface="Times New Roman"/>
                <a:ea typeface="Times New Roman"/>
              </a:rPr>
              <a:t>малодоступний територіально і в часі;</a:t>
            </a:r>
          </a:p>
          <a:p>
            <a:pPr lvl="0" algn="just">
              <a:buFont typeface="Symbol"/>
              <a:buChar char=""/>
              <a:tabLst>
                <a:tab pos="800100" algn="l"/>
              </a:tabLst>
            </a:pPr>
            <a:r>
              <a:rPr lang="uk-UA" spc="-25" dirty="0" smtClean="0">
                <a:latin typeface="Times New Roman"/>
                <a:ea typeface="Times New Roman"/>
              </a:rPr>
              <a:t>не має готових рішень виробничих задач, що пропонуються персоналу.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885092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latin typeface="Times New Roman"/>
                <a:ea typeface="Times New Roman"/>
              </a:rPr>
              <a:t>Повага чужої гідності. </a:t>
            </a:r>
            <a:r>
              <a:rPr lang="uk-UA" sz="2800" dirty="0" smtClean="0">
                <a:latin typeface="Times New Roman"/>
                <a:ea typeface="Times New Roman"/>
              </a:rPr>
              <a:t>Керівник зобов'язаний бачити в кожному підлеглому не посаду, а особистість, виявляти доброзичливість і терпимість, з повагою ставитися до його особистого життя, але при цьому уникати порад в цій області. Необхідно пам'ятати, що «</a:t>
            </a:r>
            <a:r>
              <a:rPr lang="uk-UA" sz="2800" u="sng" dirty="0" smtClean="0">
                <a:latin typeface="Times New Roman"/>
                <a:ea typeface="Times New Roman"/>
              </a:rPr>
              <a:t>сильний ніколи не принижує».</a:t>
            </a:r>
            <a:endParaRPr lang="uk-UA" sz="2800" u="sng" dirty="0"/>
          </a:p>
        </p:txBody>
      </p:sp>
    </p:spTree>
    <p:extLst>
      <p:ext uri="{BB962C8B-B14F-4D97-AF65-F5344CB8AC3E}">
        <p14:creationId xmlns:p14="http://schemas.microsoft.com/office/powerpoint/2010/main" val="34353836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5256584"/>
          </a:xfrm>
        </p:spPr>
        <p:txBody>
          <a:bodyPr>
            <a:normAutofit/>
          </a:bodyPr>
          <a:lstStyle/>
          <a:p>
            <a:pPr indent="342900" algn="just">
              <a:spcAft>
                <a:spcPts val="0"/>
              </a:spcAft>
            </a:pPr>
            <a:r>
              <a:rPr lang="uk-UA" sz="2800" spc="-30" dirty="0" smtClean="0">
                <a:latin typeface="Times New Roman"/>
                <a:ea typeface="Times New Roman"/>
              </a:rPr>
              <a:t>При розборі ситуації необхідно розділяти людину і вчинок: </a:t>
            </a:r>
            <a:r>
              <a:rPr lang="uk-UA" sz="2800" b="1" spc="-30" dirty="0" smtClean="0">
                <a:latin typeface="Times New Roman"/>
                <a:ea typeface="Times New Roman"/>
              </a:rPr>
              <a:t>критикувати конкретні дії, а не особистість, що провинилася</a:t>
            </a:r>
            <a:r>
              <a:rPr lang="uk-UA" sz="2800" spc="-30" dirty="0" smtClean="0">
                <a:latin typeface="Times New Roman"/>
                <a:ea typeface="Times New Roman"/>
              </a:rPr>
              <a:t>. Важливо пам'ятати, що поважають тільки тих керівників, які хвалять при всіх, а вимовляють віч-на-віч; ніколи не скаржаться на своїх співробітників і, якщо треба, беруть їх провину на себе; своєчасно і відкрито визнають свої помилки.</a:t>
            </a:r>
            <a:endParaRPr lang="uk-UA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61048"/>
            <a:ext cx="509292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440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2800" dirty="0">
                <a:latin typeface="Times New Roman"/>
                <a:ea typeface="Times New Roman"/>
              </a:rPr>
              <a:t>3. </a:t>
            </a:r>
            <a:r>
              <a:rPr lang="ru-RU" sz="2800" b="1" i="1" dirty="0">
                <a:latin typeface="Times New Roman"/>
                <a:ea typeface="Times New Roman"/>
              </a:rPr>
              <a:t>Участь </a:t>
            </a:r>
            <a:r>
              <a:rPr lang="uk-UA" sz="2800" dirty="0" smtClean="0">
                <a:latin typeface="Times New Roman"/>
                <a:ea typeface="Times New Roman"/>
              </a:rPr>
              <a:t>найбільш ефективна на рівні зрілості від середнього до високого. Співробітник вже здатний до самостійного виконання завдання і в такій ситуації потрібно не стільки керівництво, скільки психологічна підтримка, спільне обговорення проблеми і спільне прийняття рішення</a:t>
            </a:r>
            <a:r>
              <a:rPr lang="ru-RU" sz="2800" b="1" i="1" dirty="0" smtClean="0">
                <a:latin typeface="Times New Roman"/>
                <a:ea typeface="Times New Roman"/>
              </a:rPr>
              <a:t>.</a:t>
            </a:r>
            <a:endParaRPr lang="ru-RU" sz="28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68960"/>
            <a:ext cx="5184576" cy="364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107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uk-UA" spc="-25" dirty="0" smtClean="0">
                <a:latin typeface="Times New Roman"/>
                <a:ea typeface="Times New Roman"/>
              </a:rPr>
              <a:t> </a:t>
            </a:r>
            <a:r>
              <a:rPr lang="uk-UA" sz="2800" spc="-25" dirty="0" smtClean="0">
                <a:latin typeface="Times New Roman"/>
                <a:ea typeface="Times New Roman"/>
              </a:rPr>
              <a:t>Пред'являти </a:t>
            </a:r>
            <a:r>
              <a:rPr lang="uk-UA" sz="2800" b="1" spc="-25" dirty="0" smtClean="0">
                <a:latin typeface="Times New Roman"/>
                <a:ea typeface="Times New Roman"/>
              </a:rPr>
              <a:t>до всіх підлеглих однакові вимоги</a:t>
            </a:r>
            <a:r>
              <a:rPr lang="uk-UA" sz="2800" spc="-25" dirty="0" smtClean="0">
                <a:latin typeface="Times New Roman"/>
                <a:ea typeface="Times New Roman"/>
              </a:rPr>
              <a:t>, до всіх відноситися рівно, нікого не виділяти; при сторонніх звертатися до своїх співробітників на ім'я та по батькові, незалежно від їх віку.</a:t>
            </a:r>
            <a:endParaRPr lang="uk-UA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2780928"/>
            <a:ext cx="6624737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2267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5472607"/>
          </a:xfrm>
        </p:spPr>
        <p:txBody>
          <a:bodyPr>
            <a:normAutofit/>
          </a:bodyPr>
          <a:lstStyle/>
          <a:p>
            <a:r>
              <a:rPr lang="uk-UA" sz="2800" b="1" spc="-25" dirty="0" smtClean="0">
                <a:latin typeface="Times New Roman"/>
                <a:ea typeface="Times New Roman"/>
              </a:rPr>
              <a:t>Неприпустимо читати нотації і повчати персонал, </a:t>
            </a:r>
            <a:r>
              <a:rPr lang="uk-UA" sz="2800" spc="-25" dirty="0" smtClean="0">
                <a:latin typeface="Times New Roman"/>
                <a:ea typeface="Times New Roman"/>
              </a:rPr>
              <a:t>якщо сам керівник не дотримує дану вимогу: виховне значення має тільки особистий приклад керівника.</a:t>
            </a:r>
            <a:endParaRPr lang="uk-UA" sz="28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2924944"/>
            <a:ext cx="7219701" cy="377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0283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0"/>
            <a:ext cx="8229600" cy="5229200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uk-UA" sz="2800" spc="-10" dirty="0" smtClean="0">
                <a:latin typeface="Times New Roman"/>
                <a:ea typeface="Times New Roman"/>
              </a:rPr>
              <a:t>Типова </a:t>
            </a:r>
            <a:r>
              <a:rPr lang="uk-UA" sz="2800" b="1" spc="-10" dirty="0" smtClean="0">
                <a:latin typeface="Times New Roman"/>
                <a:ea typeface="Times New Roman"/>
              </a:rPr>
              <a:t>помилка</a:t>
            </a:r>
            <a:r>
              <a:rPr lang="uk-UA" sz="2800" spc="-10" dirty="0" smtClean="0">
                <a:latin typeface="Times New Roman"/>
                <a:ea typeface="Times New Roman"/>
              </a:rPr>
              <a:t> молодих керівників - прагнення </a:t>
            </a:r>
            <a:r>
              <a:rPr lang="uk-UA" sz="2800" b="1" spc="-10" dirty="0" smtClean="0">
                <a:latin typeface="Times New Roman"/>
                <a:ea typeface="Times New Roman"/>
              </a:rPr>
              <a:t>стати «своїм» серед підлеглих</a:t>
            </a:r>
            <a:r>
              <a:rPr lang="uk-UA" sz="2800" spc="-10" dirty="0" smtClean="0">
                <a:latin typeface="Times New Roman"/>
                <a:ea typeface="Times New Roman"/>
              </a:rPr>
              <a:t>. Краще все ж зберігати дистанцію, розділяти особисте і службове, не допускати панібратства. В іншому випадку наказ як форма розпорядження буде неефективний.</a:t>
            </a:r>
            <a:endParaRPr lang="uk-UA" sz="28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40968"/>
            <a:ext cx="5505400" cy="354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6661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uk-UA" spc="-30" dirty="0" smtClean="0">
                <a:latin typeface="Times New Roman"/>
                <a:ea typeface="Times New Roman"/>
              </a:rPr>
              <a:t> </a:t>
            </a:r>
            <a:r>
              <a:rPr lang="uk-UA" sz="2800" spc="-30" dirty="0" smtClean="0">
                <a:latin typeface="Times New Roman"/>
                <a:ea typeface="Times New Roman"/>
              </a:rPr>
              <a:t>Керівник не має морального права приховувати від своїх співробітників важливу для них інформацію. Разом з тим він зобов'язаний припиняти плітки й доноси.</a:t>
            </a:r>
            <a:endParaRPr lang="uk-UA" sz="28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91535"/>
            <a:ext cx="4248472" cy="289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82092"/>
            <a:ext cx="3960440" cy="298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6761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indent="342900" algn="just">
              <a:spcAft>
                <a:spcPts val="0"/>
              </a:spcAft>
            </a:pPr>
            <a:r>
              <a:rPr lang="uk-UA" sz="2800" b="1" spc="-30" dirty="0" smtClean="0">
                <a:latin typeface="Times New Roman"/>
                <a:ea typeface="Times New Roman"/>
              </a:rPr>
              <a:t>Неприпустимо ігнорувати звернення підлеглих, </a:t>
            </a:r>
            <a:r>
              <a:rPr lang="uk-UA" sz="2800" spc="-30" dirty="0" smtClean="0">
                <a:latin typeface="Times New Roman"/>
                <a:ea typeface="Times New Roman"/>
              </a:rPr>
              <a:t>оскільки скаржники - не зрадники. Дуже може статися, що скаржник надає вам велику послугу, повідомляючи про ситуацію, від якої страждають інші, але мовчать. У цьому сенсі скарги заслуговують подяки, а не покарання.</a:t>
            </a:r>
            <a:endParaRPr lang="uk-UA" sz="28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283968" y="2996953"/>
            <a:ext cx="4320480" cy="370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7187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uk-UA" spc="-35" dirty="0" smtClean="0">
                <a:latin typeface="Times New Roman"/>
                <a:ea typeface="Times New Roman"/>
              </a:rPr>
              <a:t> </a:t>
            </a:r>
            <a:r>
              <a:rPr lang="uk-UA" sz="2800" spc="-35" dirty="0" smtClean="0">
                <a:latin typeface="Times New Roman"/>
                <a:ea typeface="Times New Roman"/>
              </a:rPr>
              <a:t>Якщо скарга стосується іншого співробітника, слід обов'язково вислухати обидві сторони, так як нерідко бувають, не мають рації і та, і інша сторони.</a:t>
            </a:r>
            <a:endParaRPr lang="uk-UA" sz="28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60848"/>
            <a:ext cx="612068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8809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0"/>
            <a:ext cx="8229600" cy="5949280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uk-UA" spc="-35" dirty="0" smtClean="0">
                <a:latin typeface="Times New Roman"/>
                <a:ea typeface="Times New Roman"/>
              </a:rPr>
              <a:t> </a:t>
            </a:r>
            <a:r>
              <a:rPr lang="uk-UA" sz="2800" spc="-35" dirty="0" smtClean="0">
                <a:latin typeface="Times New Roman"/>
                <a:ea typeface="Times New Roman"/>
              </a:rPr>
              <a:t>Якщо скаржаться на вас - не перешкоджайте цьому, але попередьте про скаргу керівництво. У тому випадку, якщо керівник не в силах вирішити проблему, йому слід довірити це начальству або третій, досить авторитетній особі.</a:t>
            </a:r>
            <a:endParaRPr lang="uk-UA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28" y="2348880"/>
            <a:ext cx="3122760" cy="447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4421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marL="342900" lvl="0">
              <a:spcBef>
                <a:spcPct val="20000"/>
              </a:spcBef>
            </a:pP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Питання </a:t>
            </a:r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для </a:t>
            </a: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контролю: </a:t>
            </a:r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544616"/>
          </a:xfrm>
        </p:spPr>
        <p:txBody>
          <a:bodyPr>
            <a:no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uk-UA" sz="1800" dirty="0" smtClean="0">
                <a:latin typeface="Times New Roman"/>
                <a:ea typeface="Times New Roman"/>
              </a:rPr>
              <a:t>1. Розкажіть про морально-психологічний клімат колективу, ознаки його незрілості.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z="1800" dirty="0" smtClean="0">
                <a:latin typeface="Times New Roman"/>
                <a:ea typeface="Times New Roman"/>
              </a:rPr>
              <a:t>2. Охарактеризуйте неформальну структуру робочої групи; розкрийте особливості її формування.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z="1800" dirty="0" smtClean="0">
                <a:latin typeface="Times New Roman"/>
                <a:ea typeface="Times New Roman"/>
              </a:rPr>
              <a:t>3. Дайте класифікацію членів колективу.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z="1800" dirty="0" smtClean="0">
                <a:latin typeface="Times New Roman"/>
                <a:ea typeface="Times New Roman"/>
              </a:rPr>
              <a:t>4. Покажіть, як пов'язані темперамент і ділові якості індивідів.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z="1800" dirty="0" smtClean="0">
                <a:latin typeface="Times New Roman"/>
                <a:ea typeface="Times New Roman"/>
              </a:rPr>
              <a:t>5. Поясніть проблему лідерства, розкажіть про типи лідерів.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z="1800" dirty="0" smtClean="0">
                <a:latin typeface="Times New Roman"/>
                <a:ea typeface="Times New Roman"/>
              </a:rPr>
              <a:t>6. Розкрийте роль керівника в становленні неформальних відносин в «команді».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z="1800" dirty="0" smtClean="0">
                <a:latin typeface="Times New Roman"/>
                <a:ea typeface="Times New Roman"/>
              </a:rPr>
              <a:t>7. Який зміст поняття: «якісний склад персоналу»?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z="1800" dirty="0" smtClean="0">
                <a:latin typeface="Times New Roman"/>
                <a:ea typeface="Times New Roman"/>
              </a:rPr>
              <a:t>8. Поясніть суть проблеми зрілості робочої групи і виділіть чинники її формування.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z="1800" dirty="0" smtClean="0">
                <a:latin typeface="Times New Roman"/>
                <a:ea typeface="Times New Roman"/>
              </a:rPr>
              <a:t>9. Назвіть перешкоду на шляху ефективного функціонування робочої групи.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z="1800" dirty="0" smtClean="0">
                <a:latin typeface="Times New Roman"/>
                <a:ea typeface="Times New Roman"/>
              </a:rPr>
              <a:t>10.Назовіть основні види характерів особистості, розкрийте їх зміст.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1881527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uk-UA" sz="2800" dirty="0" smtClean="0">
                <a:latin typeface="Times New Roman"/>
                <a:ea typeface="Times New Roman"/>
              </a:rPr>
              <a:t>4.Високій рівень професійної зрілості передбачає передачу повноважень виконавцю - </a:t>
            </a:r>
            <a:r>
              <a:rPr lang="uk-UA" sz="2800" b="1" i="1" dirty="0" smtClean="0">
                <a:latin typeface="Times New Roman"/>
                <a:ea typeface="Times New Roman"/>
              </a:rPr>
              <a:t>делегування</a:t>
            </a:r>
            <a:r>
              <a:rPr lang="uk-UA" sz="2800" dirty="0" smtClean="0">
                <a:latin typeface="Times New Roman"/>
                <a:ea typeface="Times New Roman"/>
              </a:rPr>
              <a:t>, що означає слабке управління і малий ступінь емоційної підтримки.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z="2800" dirty="0" smtClean="0">
                <a:latin typeface="Times New Roman"/>
                <a:ea typeface="Times New Roman"/>
              </a:rPr>
              <a:t> </a:t>
            </a:r>
          </a:p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47486"/>
            <a:ext cx="5825609" cy="402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976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 У підлеглих виникає почуття досади, створюється грунт для невдоволення і спротиву в тих випадках, коли:</a:t>
            </a:r>
            <a:endParaRPr lang="uk-UA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indent="0" algn="just">
              <a:spcAft>
                <a:spcPts val="0"/>
              </a:spcAft>
              <a:buNone/>
            </a:pPr>
            <a:endParaRPr lang="uk-UA" sz="2400" dirty="0" smtClean="0">
              <a:latin typeface="Times New Roman"/>
              <a:ea typeface="Times New Roman"/>
            </a:endParaRPr>
          </a:p>
          <a:p>
            <a:pPr marL="0" lvl="0" indent="0" algn="just">
              <a:buNone/>
              <a:tabLst>
                <a:tab pos="457200" algn="l"/>
              </a:tabLst>
            </a:pPr>
            <a:r>
              <a:rPr lang="uk-UA" dirty="0" smtClean="0">
                <a:latin typeface="Times New Roman"/>
                <a:ea typeface="Times New Roman"/>
              </a:rPr>
              <a:t>за помилки одного відповідає інший;</a:t>
            </a:r>
          </a:p>
          <a:p>
            <a:pPr marL="0" lvl="0" indent="0" algn="just">
              <a:buNone/>
              <a:tabLst>
                <a:tab pos="457200" algn="l"/>
              </a:tabLst>
            </a:pPr>
            <a:r>
              <a:rPr lang="uk-UA" dirty="0" smtClean="0">
                <a:latin typeface="Times New Roman"/>
                <a:ea typeface="Times New Roman"/>
              </a:rPr>
              <a:t>рішення приймається без участі співробітника;</a:t>
            </a:r>
          </a:p>
          <a:p>
            <a:pPr marL="0" lvl="0" indent="0" algn="just">
              <a:buNone/>
              <a:tabLst>
                <a:tab pos="457200" algn="l"/>
              </a:tabLst>
            </a:pPr>
            <a:r>
              <a:rPr lang="uk-UA" dirty="0" smtClean="0">
                <a:latin typeface="Times New Roman"/>
                <a:ea typeface="Times New Roman"/>
              </a:rPr>
              <a:t>рознос, розгляд влаштовуються при третіх особах або за відсутності працівника;</a:t>
            </a:r>
          </a:p>
          <a:p>
            <a:pPr marL="0" lvl="0" indent="0" algn="just">
              <a:buNone/>
              <a:tabLst>
                <a:tab pos="457200" algn="l"/>
              </a:tabLst>
            </a:pPr>
            <a:r>
              <a:rPr lang="uk-UA" dirty="0" smtClean="0">
                <a:latin typeface="Times New Roman"/>
                <a:ea typeface="Times New Roman"/>
              </a:rPr>
              <a:t>керівник не здатний визнати свою помилку, намагається знайти винного серед підлеглих;</a:t>
            </a:r>
          </a:p>
          <a:p>
            <a:pPr marL="0" lvl="0" indent="0" algn="just">
              <a:buNone/>
              <a:tabLst>
                <a:tab pos="457200" algn="l"/>
              </a:tabLst>
            </a:pPr>
            <a:r>
              <a:rPr lang="uk-UA" dirty="0" smtClean="0">
                <a:latin typeface="Times New Roman"/>
                <a:ea typeface="Times New Roman"/>
              </a:rPr>
              <a:t>від виконавця ховається важлива для нього інформація;</a:t>
            </a:r>
          </a:p>
          <a:p>
            <a:pPr marL="0" lvl="0" indent="0" algn="just">
              <a:buNone/>
              <a:tabLst>
                <a:tab pos="457200" algn="l"/>
              </a:tabLst>
            </a:pPr>
            <a:r>
              <a:rPr lang="uk-UA" dirty="0" smtClean="0">
                <a:latin typeface="Times New Roman"/>
                <a:ea typeface="Times New Roman"/>
              </a:rPr>
              <a:t>керівник скаржиться на підлеглого </a:t>
            </a:r>
            <a:r>
              <a:rPr lang="uk-UA" dirty="0" err="1" smtClean="0">
                <a:latin typeface="Times New Roman"/>
                <a:ea typeface="Times New Roman"/>
              </a:rPr>
              <a:t>вищестоящому</a:t>
            </a:r>
            <a:r>
              <a:rPr lang="uk-UA" dirty="0" smtClean="0">
                <a:latin typeface="Times New Roman"/>
                <a:ea typeface="Times New Roman"/>
              </a:rPr>
              <a:t> начальнику;</a:t>
            </a:r>
          </a:p>
          <a:p>
            <a:pPr marL="0" lvl="0" indent="0" algn="just">
              <a:buNone/>
              <a:tabLst>
                <a:tab pos="457200" algn="l"/>
              </a:tabLst>
            </a:pPr>
            <a:r>
              <a:rPr lang="uk-UA" dirty="0" smtClean="0">
                <a:latin typeface="Times New Roman"/>
                <a:ea typeface="Times New Roman"/>
              </a:rPr>
              <a:t>заохочення за працю одного працівника дістаються іншому;</a:t>
            </a:r>
          </a:p>
          <a:p>
            <a:pPr marL="0" lvl="0" indent="0" algn="just">
              <a:buNone/>
              <a:tabLst>
                <a:tab pos="457200" algn="l"/>
              </a:tabLst>
            </a:pPr>
            <a:r>
              <a:rPr lang="uk-UA" dirty="0" smtClean="0">
                <a:latin typeface="Times New Roman"/>
                <a:ea typeface="Times New Roman"/>
              </a:rPr>
              <a:t>рівень вимогливості неоднаковий для всіх співробітників, в колективі є любимчики і знедолені і т. д.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74507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457200" indent="0" algn="just">
              <a:spcAft>
                <a:spcPts val="0"/>
              </a:spcAft>
              <a:buNone/>
            </a:pPr>
            <a:r>
              <a:rPr lang="uk-UA" spc="-35" dirty="0" smtClean="0">
                <a:latin typeface="Times New Roman"/>
                <a:ea typeface="Times New Roman"/>
              </a:rPr>
              <a:t> </a:t>
            </a:r>
            <a:endParaRPr lang="uk-UA" sz="2400" dirty="0" smtClean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uk-UA" b="1" spc="-35" dirty="0" smtClean="0">
                <a:latin typeface="Times New Roman"/>
                <a:ea typeface="Times New Roman"/>
              </a:rPr>
              <a:t>Класифікації особистостей.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b="1" spc="-35" dirty="0" smtClean="0">
                <a:latin typeface="Times New Roman"/>
                <a:ea typeface="Times New Roman"/>
              </a:rPr>
              <a:t>1. </a:t>
            </a:r>
            <a:r>
              <a:rPr lang="uk-UA" spc="-35" dirty="0" smtClean="0">
                <a:latin typeface="Times New Roman"/>
                <a:ea typeface="Times New Roman"/>
              </a:rPr>
              <a:t>На </a:t>
            </a:r>
            <a:r>
              <a:rPr lang="uk-UA" u="sng" spc="-35" dirty="0" smtClean="0">
                <a:latin typeface="Times New Roman"/>
                <a:ea typeface="Times New Roman"/>
              </a:rPr>
              <a:t>основі фізичної конституції, особливостей нервової системи: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pc="-35" dirty="0" smtClean="0">
                <a:latin typeface="Times New Roman"/>
                <a:ea typeface="Times New Roman"/>
              </a:rPr>
              <a:t>- розподіл на </a:t>
            </a:r>
            <a:r>
              <a:rPr lang="uk-UA" b="1" spc="-35" dirty="0" smtClean="0">
                <a:latin typeface="Times New Roman"/>
                <a:ea typeface="Times New Roman"/>
              </a:rPr>
              <a:t>астеніків, пікніків і атлетів, сангвініків</a:t>
            </a:r>
            <a:r>
              <a:rPr lang="uk-UA" spc="-35" dirty="0" smtClean="0">
                <a:latin typeface="Times New Roman"/>
                <a:ea typeface="Times New Roman"/>
              </a:rPr>
              <a:t> (сильний, урівноважений, рухливий), </a:t>
            </a:r>
            <a:r>
              <a:rPr lang="uk-UA" b="1" spc="-35" dirty="0" smtClean="0">
                <a:latin typeface="Times New Roman"/>
                <a:ea typeface="Times New Roman"/>
              </a:rPr>
              <a:t>холериків</a:t>
            </a:r>
            <a:r>
              <a:rPr lang="uk-UA" spc="-35" dirty="0" smtClean="0">
                <a:latin typeface="Times New Roman"/>
                <a:ea typeface="Times New Roman"/>
              </a:rPr>
              <a:t> (сильний, неврівноважений), </a:t>
            </a:r>
            <a:r>
              <a:rPr lang="uk-UA" b="1" spc="-35" dirty="0" smtClean="0">
                <a:latin typeface="Times New Roman"/>
                <a:ea typeface="Times New Roman"/>
              </a:rPr>
              <a:t>флегматиків</a:t>
            </a:r>
            <a:r>
              <a:rPr lang="uk-UA" spc="-35" dirty="0" smtClean="0">
                <a:latin typeface="Times New Roman"/>
                <a:ea typeface="Times New Roman"/>
              </a:rPr>
              <a:t> (сильний, урівноважений, інертний) і </a:t>
            </a:r>
            <a:r>
              <a:rPr lang="uk-UA" b="1" spc="-35" dirty="0" smtClean="0">
                <a:latin typeface="Times New Roman"/>
                <a:ea typeface="Times New Roman"/>
              </a:rPr>
              <a:t>меланхоліків </a:t>
            </a:r>
            <a:r>
              <a:rPr lang="uk-UA" spc="-35" dirty="0" smtClean="0">
                <a:latin typeface="Times New Roman"/>
                <a:ea typeface="Times New Roman"/>
              </a:rPr>
              <a:t>(слабкий, неврівноважений, інертний);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0579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09" y="3475166"/>
            <a:ext cx="3750506" cy="333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920621"/>
            <a:ext cx="85689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algn="just">
              <a:spcBef>
                <a:spcPct val="20000"/>
              </a:spcBef>
            </a:pPr>
            <a:r>
              <a:rPr lang="uk-UA" sz="3200" spc="-60" dirty="0" smtClean="0">
                <a:solidFill>
                  <a:prstClr val="black"/>
                </a:solidFill>
                <a:latin typeface="Times New Roman"/>
                <a:ea typeface="Times New Roman"/>
              </a:rPr>
              <a:t>- розроблений Юнгом розподіл на </a:t>
            </a:r>
            <a:r>
              <a:rPr lang="uk-UA" sz="3200" b="1" spc="-60" dirty="0" smtClean="0">
                <a:solidFill>
                  <a:prstClr val="black"/>
                </a:solidFill>
                <a:latin typeface="Times New Roman"/>
                <a:ea typeface="Times New Roman"/>
              </a:rPr>
              <a:t>екстравертів</a:t>
            </a:r>
            <a:r>
              <a:rPr lang="uk-UA" sz="3200" spc="-60" dirty="0" smtClean="0">
                <a:solidFill>
                  <a:prstClr val="black"/>
                </a:solidFill>
                <a:latin typeface="Times New Roman"/>
                <a:ea typeface="Times New Roman"/>
              </a:rPr>
              <a:t> (розташовані до спілкування, орієнтовані у поза) та </a:t>
            </a:r>
            <a:r>
              <a:rPr lang="uk-UA" sz="3200" b="1" spc="-60" dirty="0" smtClean="0">
                <a:solidFill>
                  <a:prstClr val="black"/>
                </a:solidFill>
                <a:latin typeface="Times New Roman"/>
                <a:ea typeface="Times New Roman"/>
              </a:rPr>
              <a:t>інтровертів</a:t>
            </a:r>
            <a:r>
              <a:rPr lang="uk-UA" sz="3200" spc="-60" dirty="0" smtClean="0">
                <a:solidFill>
                  <a:prstClr val="black"/>
                </a:solidFill>
                <a:latin typeface="Times New Roman"/>
                <a:ea typeface="Times New Roman"/>
              </a:rPr>
              <a:t> (не схильні до спілкування, орієнтовані у всередину);</a:t>
            </a:r>
            <a:endParaRPr lang="uk-UA" sz="24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40177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2282</Words>
  <Application>Microsoft Office PowerPoint</Application>
  <PresentationFormat>Экран (4:3)</PresentationFormat>
  <Paragraphs>127</Paragraphs>
  <Slides>57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2" baseType="lpstr">
      <vt:lpstr>Arial</vt:lpstr>
      <vt:lpstr>Calibri</vt:lpstr>
      <vt:lpstr>Symbol</vt:lpstr>
      <vt:lpstr>Times New Roman</vt:lpstr>
      <vt:lpstr>Тема Office</vt:lpstr>
      <vt:lpstr>Відносини в системі «керівник-підлеглий». Морально - психологічний клімат в колективі.</vt:lpstr>
      <vt:lpstr>План. </vt:lpstr>
      <vt:lpstr>Типи відносин в системі керівник - підлеглий</vt:lpstr>
      <vt:lpstr>Презентация PowerPoint</vt:lpstr>
      <vt:lpstr>Презентация PowerPoint</vt:lpstr>
      <vt:lpstr>Презентация PowerPoint</vt:lpstr>
      <vt:lpstr> У підлеглих виникає почуття досади, створюється грунт для невдоволення і спротиву в тих випадках, коли: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Класифікація російського вченого  В.М. Шепеля:</vt:lpstr>
      <vt:lpstr>Типи характерів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Стадії розвитку колективу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Залежність морально - психологічного клімату від структури колективу. Типи лідерів.</vt:lpstr>
      <vt:lpstr>Презентация PowerPoint</vt:lpstr>
      <vt:lpstr>Якості керівника - вожака:</vt:lpstr>
      <vt:lpstr>Презентация PowerPoint</vt:lpstr>
      <vt:lpstr>Презентация PowerPoint</vt:lpstr>
      <vt:lpstr>Типові помилки керівника: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Питання для контролю: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Отношения в системе « руководитель- подчиненный». Морально - психологический климат в коллективе.   </dc:title>
  <dc:creator>Александр Посохов</dc:creator>
  <cp:lastModifiedBy>Пользователь Windows</cp:lastModifiedBy>
  <cp:revision>91</cp:revision>
  <dcterms:created xsi:type="dcterms:W3CDTF">2016-07-20T09:19:28Z</dcterms:created>
  <dcterms:modified xsi:type="dcterms:W3CDTF">2018-03-27T13:25:11Z</dcterms:modified>
</cp:coreProperties>
</file>