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86" r:id="rId5"/>
    <p:sldId id="259" r:id="rId6"/>
    <p:sldId id="287" r:id="rId7"/>
    <p:sldId id="260" r:id="rId8"/>
    <p:sldId id="261" r:id="rId9"/>
    <p:sldId id="262" r:id="rId10"/>
    <p:sldId id="288" r:id="rId11"/>
    <p:sldId id="292" r:id="rId12"/>
    <p:sldId id="293" r:id="rId13"/>
    <p:sldId id="289" r:id="rId14"/>
    <p:sldId id="291" r:id="rId15"/>
    <p:sldId id="290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4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4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5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5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9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1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5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418C-3CE6-49F6-85E7-A836291C982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F177-A449-4F4A-A738-DACFA65E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8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uk-UA" sz="5400" dirty="0"/>
              <a:t>Авторитет </a:t>
            </a:r>
            <a:r>
              <a:rPr lang="ru-RU" sz="5400" dirty="0" smtClean="0"/>
              <a:t>керівника</a:t>
            </a:r>
            <a:r>
              <a:rPr lang="uk-UA" sz="5400" dirty="0" smtClean="0"/>
              <a:t>. Стилі </a:t>
            </a:r>
            <a:r>
              <a:rPr lang="ru-RU" sz="5400" dirty="0" smtClean="0"/>
              <a:t>управління</a:t>
            </a:r>
            <a:r>
              <a:rPr lang="uk-UA" sz="5400" dirty="0" smtClean="0"/>
              <a:t>.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385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Розміщення людей в процесі проведення нарад у керівника - автократа.</a:t>
            </a:r>
            <a:endParaRPr lang="uk-UA" dirty="0"/>
          </a:p>
        </p:txBody>
      </p:sp>
      <p:pic>
        <p:nvPicPr>
          <p:cNvPr id="4" name="Picture 3" descr="C:\Users\Admin\Desktop\78ca005ea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60848"/>
            <a:ext cx="7910888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7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60840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7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064896" cy="625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5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146876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Розміщення</a:t>
            </a:r>
            <a:r>
              <a:rPr lang="ru-RU" dirty="0"/>
              <a:t> людей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нарад</a:t>
            </a:r>
            <a:r>
              <a:rPr lang="ru-RU" dirty="0"/>
              <a:t> у керівника - демократа.</a:t>
            </a:r>
            <a:endParaRPr lang="ru-RU" dirty="0"/>
          </a:p>
        </p:txBody>
      </p:sp>
      <p:pic>
        <p:nvPicPr>
          <p:cNvPr id="4" name="Picture 2" descr="C:\Users\Admin\Desktop\image0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700808"/>
            <a:ext cx="6852980" cy="4575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86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7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43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68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8488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9692" y="537321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Тривалість роботи керівника, років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764" y="594928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Ефективність різних стилів роботи керівника: 1 - авторитарний стиль, 2 - ліберальний; 3 - демократичний.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6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0" indent="0" algn="ctr">
              <a:buNone/>
            </a:pPr>
            <a:r>
              <a:rPr lang="uk-UA" sz="6000" b="1" dirty="0" smtClean="0"/>
              <a:t>Вимоги</a:t>
            </a:r>
            <a:endParaRPr lang="uk-UA" sz="6000" b="1" dirty="0" smtClean="0"/>
          </a:p>
          <a:p>
            <a:pPr marL="0" indent="0" algn="ctr">
              <a:buNone/>
            </a:pPr>
            <a:r>
              <a:rPr lang="uk-UA" sz="6000" b="1" dirty="0" smtClean="0"/>
              <a:t>до</a:t>
            </a:r>
            <a:r>
              <a:rPr lang="uk-UA" sz="6000" b="1" dirty="0" smtClean="0"/>
              <a:t> менеджера </a:t>
            </a:r>
            <a:r>
              <a:rPr lang="uk-UA" sz="6000" b="1" dirty="0"/>
              <a:t>любого </a:t>
            </a:r>
            <a:r>
              <a:rPr lang="uk-UA" sz="6000" b="1" dirty="0" smtClean="0"/>
              <a:t>рівня</a:t>
            </a:r>
            <a:endParaRPr lang="ru-RU" sz="6000" dirty="0"/>
          </a:p>
          <a:p>
            <a:pPr marL="0" indent="0">
              <a:buNone/>
            </a:pPr>
            <a:r>
              <a:rPr lang="uk-UA" sz="6000" b="1" dirty="0"/>
              <a:t> </a:t>
            </a:r>
            <a:endParaRPr lang="ru-RU" sz="6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8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3400" b="1" dirty="0" smtClean="0"/>
              <a:t>К </a:t>
            </a:r>
            <a:r>
              <a:rPr lang="ru-RU" sz="3400" b="1" dirty="0"/>
              <a:t>менеджеру любого уровня предъявляются следующие тре­бования:</a:t>
            </a:r>
            <a:endParaRPr lang="ru-RU" sz="3400" dirty="0"/>
          </a:p>
          <a:p>
            <a:pPr marL="0" indent="0">
              <a:buNone/>
            </a:pPr>
            <a:r>
              <a:rPr lang="ru-RU" sz="3400" dirty="0"/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ru-RU" sz="3400" dirty="0"/>
              <a:t>наличие общих знаний в области науки управления предприяти­ем;</a:t>
            </a:r>
          </a:p>
          <a:p>
            <a:pPr lvl="0">
              <a:buFont typeface="Wingdings" pitchFamily="2" charset="2"/>
              <a:buChar char="ü"/>
            </a:pPr>
            <a:r>
              <a:rPr lang="ru-RU" sz="3400" dirty="0"/>
              <a:t>компетентность в вопросах технологии производства в той отрасли, к которой относится фирма по виду и характеру своей деятельности;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3400" dirty="0"/>
              <a:t>владение не только навыками администрирования, но и предпринимательства, умение видеть и владеть ситуацией на рын­ках, проявлять инициативу и активно перераспределять ресурсы фирмы в наиболее выгодных сферах применения;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3400" dirty="0"/>
              <a:t>принятие обоснованных и компетентных решений на основе согласования с нижестоящими руководителями и работниками и распределение участия каждого в их исполнении;</a:t>
            </a:r>
          </a:p>
          <a:p>
            <a:pPr lvl="0">
              <a:buFont typeface="Wingdings" pitchFamily="2" charset="2"/>
              <a:buChar char="ü"/>
            </a:pPr>
            <a:r>
              <a:rPr lang="ru-RU" sz="3400" dirty="0"/>
              <a:t>наличие практического опыта и знаний в области анализа экономической ситуации на основных рынках или их сегментах, на которых уже работает или намеревается работать (фирма);</a:t>
            </a:r>
          </a:p>
          <a:p>
            <a:pPr marL="0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1998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80720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умение анализировать деятельность и действия фирм-конку­рентов;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умение предвидеть тенденции развития хозяйственной конъ­юнктуры, особенности спроса, мер государственного регулирова­ния экономики в своей стране и в других странах, на рынках кото­рых фирма стремится усилить либо удержать свои позиции;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знание в совершенстве своих прямых подчиненных, их способностей и возможностей выполнения конкретной поручаемой им ра­боты;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знание условий, связывающих предприятие и работников; за­щита интересов тех и других на справедливой основе;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устранение неспособных с целью удержания единства и пра­вильности функционирования фирмы.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9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План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1. Авторитет та два його статуси: офіційний і реальний.</a:t>
            </a:r>
            <a:endParaRPr lang="ru-RU" dirty="0"/>
          </a:p>
          <a:p>
            <a:r>
              <a:rPr lang="uk-UA" dirty="0"/>
              <a:t>2.Разновиди псевдоавторитету: авторитет відстані, авторитет доброти, авторитет педантизму, авторитет чванства, авторитет гноблення.</a:t>
            </a:r>
            <a:endParaRPr lang="ru-RU" dirty="0"/>
          </a:p>
          <a:p>
            <a:r>
              <a:rPr lang="uk-UA" dirty="0"/>
              <a:t>3.Поняття "стиль управління". Стилі управління: авторитарний (автократичний), демократичний, ліберальний.</a:t>
            </a:r>
            <a:endParaRPr lang="ru-RU" dirty="0"/>
          </a:p>
          <a:p>
            <a:r>
              <a:rPr lang="uk-UA" dirty="0"/>
              <a:t>4.Вимоги до менеджера будь-якого рівня.</a:t>
            </a:r>
            <a:endParaRPr lang="ru-RU" dirty="0"/>
          </a:p>
          <a:p>
            <a:r>
              <a:rPr lang="uk-UA" dirty="0"/>
              <a:t>5. Залежність ефективності управління колективом від форм влади, які застосовує керівник. Основні форми влади: влада примусу, влада нагороди, законна влада, експертна влада, харизматична влада.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83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5"/>
            <a:ext cx="4464496" cy="604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Керівник, як </a:t>
            </a:r>
            <a:r>
              <a:rPr lang="ru-RU" dirty="0" err="1"/>
              <a:t>пише</a:t>
            </a:r>
            <a:r>
              <a:rPr lang="ru-RU" dirty="0"/>
              <a:t> А. </a:t>
            </a:r>
            <a:r>
              <a:rPr lang="ru-RU" dirty="0" err="1"/>
              <a:t>Файоль</a:t>
            </a:r>
            <a:r>
              <a:rPr lang="ru-RU" dirty="0"/>
              <a:t>, повинен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всякого </a:t>
            </a:r>
            <a:r>
              <a:rPr lang="ru-RU" dirty="0" err="1"/>
              <a:t>функціонера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став з </a:t>
            </a:r>
            <a:r>
              <a:rPr lang="ru-RU" dirty="0" err="1"/>
              <a:t>якої-небудь</a:t>
            </a:r>
            <a:r>
              <a:rPr lang="ru-RU" dirty="0"/>
              <a:t> причини </a:t>
            </a:r>
            <a:r>
              <a:rPr lang="ru-RU" dirty="0" err="1"/>
              <a:t>нездатним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покладені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вимога</a:t>
            </a:r>
            <a:r>
              <a:rPr lang="ru-RU" dirty="0"/>
              <a:t> боргу </a:t>
            </a:r>
            <a:r>
              <a:rPr lang="ru-RU" dirty="0" err="1"/>
              <a:t>завжди</a:t>
            </a:r>
            <a:r>
              <a:rPr lang="ru-RU" dirty="0"/>
              <a:t> складна, часто тяжка.</a:t>
            </a:r>
            <a:endParaRPr lang="ru-RU" dirty="0"/>
          </a:p>
        </p:txBody>
      </p:sp>
      <p:pic>
        <p:nvPicPr>
          <p:cNvPr id="4" name="Picture 2" descr="C:\Users\Admin\Desktop\Fay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960440" cy="58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err="1"/>
              <a:t>Залежність</a:t>
            </a:r>
            <a:r>
              <a:rPr lang="ru-RU" sz="4000" b="1" dirty="0"/>
              <a:t> </a:t>
            </a:r>
            <a:r>
              <a:rPr lang="ru-RU" sz="4000" b="1" dirty="0" err="1"/>
              <a:t>ефективності</a:t>
            </a:r>
            <a:r>
              <a:rPr lang="ru-RU" sz="4000" b="1" dirty="0"/>
              <a:t> управління </a:t>
            </a:r>
            <a:r>
              <a:rPr lang="ru-RU" sz="4000" b="1" dirty="0" err="1"/>
              <a:t>колективом</a:t>
            </a:r>
            <a:r>
              <a:rPr lang="ru-RU" sz="4000" b="1" dirty="0"/>
              <a:t> </a:t>
            </a:r>
            <a:r>
              <a:rPr lang="ru-RU" sz="4000" b="1" dirty="0" err="1"/>
              <a:t>від</a:t>
            </a:r>
            <a:r>
              <a:rPr lang="ru-RU" sz="4000" b="1" dirty="0"/>
              <a:t> форм влади, </a:t>
            </a:r>
            <a:r>
              <a:rPr lang="ru-RU" sz="4000" b="1" dirty="0" err="1"/>
              <a:t>які</a:t>
            </a:r>
            <a:r>
              <a:rPr lang="ru-RU" sz="4000" b="1" dirty="0"/>
              <a:t> </a:t>
            </a:r>
            <a:r>
              <a:rPr lang="ru-RU" sz="4000" b="1" dirty="0" err="1"/>
              <a:t>застосовує</a:t>
            </a:r>
            <a:r>
              <a:rPr lang="ru-RU" sz="4000" b="1" dirty="0"/>
              <a:t> керівник.</a:t>
            </a:r>
          </a:p>
          <a:p>
            <a:pPr marL="0" indent="0" algn="ctr">
              <a:buNone/>
            </a:pPr>
            <a:r>
              <a:rPr lang="ru-RU" sz="4000" b="1" dirty="0"/>
              <a:t>Основні форми влади.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7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Основні форми влади:</a:t>
            </a:r>
          </a:p>
          <a:p>
            <a:pPr marL="0" indent="0" algn="ctr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4000" b="1" i="1" dirty="0" smtClean="0"/>
              <a:t>•  утилітарна</a:t>
            </a:r>
            <a:r>
              <a:rPr lang="ru-RU" sz="4000" b="1" i="1" dirty="0"/>
              <a:t>;</a:t>
            </a:r>
          </a:p>
          <a:p>
            <a:pPr marL="0" indent="0">
              <a:buNone/>
            </a:pPr>
            <a:r>
              <a:rPr lang="ru-RU" sz="4000" b="1" i="1" dirty="0" smtClean="0"/>
              <a:t>• авторитарно-нормативна</a:t>
            </a:r>
            <a:r>
              <a:rPr lang="ru-RU" sz="4000" b="1" i="1" dirty="0"/>
              <a:t>;</a:t>
            </a:r>
          </a:p>
          <a:p>
            <a:pPr marL="0" indent="0">
              <a:buNone/>
            </a:pPr>
            <a:r>
              <a:rPr lang="ru-RU" sz="4000" b="1" i="1" dirty="0" smtClean="0"/>
              <a:t>• змішана</a:t>
            </a:r>
            <a:r>
              <a:rPr lang="ru-RU" sz="4000" b="1" i="1" dirty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674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/>
              <a:t>Утилітарна влада - </a:t>
            </a:r>
            <a:r>
              <a:rPr lang="uk-UA" dirty="0" smtClean="0"/>
              <a:t>це вплив за допомогою сильних мотивів. Виконавець завдання знає, що якщо він виконає "то-то", то отримає "це".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i="1" dirty="0" smtClean="0"/>
              <a:t>Авторитарно-нормативна влада - </a:t>
            </a:r>
            <a:r>
              <a:rPr lang="uk-UA" dirty="0" smtClean="0"/>
              <a:t>законна влада. Виконавець вірить, що впливаючий має право віддавати накази, а його обов'язок - строго їх виконувати.</a:t>
            </a:r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i="1" dirty="0" smtClean="0"/>
              <a:t>Об'єднана влада - влада групи.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49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 </a:t>
            </a:r>
            <a:r>
              <a:rPr lang="uk-UA" b="1" dirty="0" smtClean="0"/>
              <a:t>Способи і прийоми впливу на підлеглих</a:t>
            </a:r>
          </a:p>
          <a:p>
            <a:pPr marL="0" indent="0">
              <a:buNone/>
            </a:pPr>
            <a:r>
              <a:rPr lang="uk-UA" b="1" i="1" dirty="0" smtClean="0"/>
              <a:t>Вплив</a:t>
            </a:r>
            <a:r>
              <a:rPr lang="uk-UA" b="1" dirty="0" smtClean="0"/>
              <a:t> - </a:t>
            </a:r>
            <a:r>
              <a:rPr lang="uk-UA" dirty="0" smtClean="0"/>
              <a:t>це поведінка одного індивіда, яка вносить зміну в поведінку іншого.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 "</a:t>
            </a:r>
            <a:r>
              <a:rPr lang="uk-UA" b="1" i="1" dirty="0" smtClean="0"/>
              <a:t>Зараження</a:t>
            </a:r>
            <a:r>
              <a:rPr lang="uk-UA" b="1" dirty="0" smtClean="0"/>
              <a:t>" - </a:t>
            </a:r>
            <a:r>
              <a:rPr lang="uk-UA" dirty="0" smtClean="0"/>
              <a:t>це практично автоматична, неусвідомлена передача емоційного стану однієї людини іншій.</a:t>
            </a:r>
            <a:r>
              <a:rPr lang="uk-UA" dirty="0" smtClean="0"/>
              <a:t> 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C:\Users\Admin\Desktop\shama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71600"/>
            <a:ext cx="4627612" cy="24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k_info_orig_41294_1448005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1600"/>
            <a:ext cx="3600400" cy="24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395104" y="548680"/>
            <a:ext cx="8569384" cy="5832648"/>
            <a:chOff x="467544" y="332656"/>
            <a:chExt cx="8353792" cy="51424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87624" y="332656"/>
              <a:ext cx="6048672" cy="792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Способи впливу на підлеглих</a:t>
              </a:r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 </a:t>
              </a:r>
              <a:endPara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7544" y="2060848"/>
              <a:ext cx="2448272" cy="864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Емоційний</a:t>
              </a:r>
            </a:p>
            <a:p>
              <a:pPr algn="ctr"/>
              <a:r>
                <a:rPr lang="ru-RU" b="1" dirty="0"/>
                <a:t>вплив</a:t>
              </a:r>
              <a:endParaRPr lang="ru-RU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16016" y="2063513"/>
              <a:ext cx="3240360" cy="864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Розсудливий</a:t>
              </a:r>
            </a:p>
            <a:p>
              <a:pPr algn="ctr"/>
              <a:r>
                <a:rPr lang="ru-RU" b="1" dirty="0"/>
                <a:t>вплив</a:t>
              </a:r>
              <a:endParaRPr lang="ru-RU" b="1" dirty="0"/>
            </a:p>
          </p:txBody>
        </p:sp>
        <p:cxnSp>
          <p:nvCxnSpPr>
            <p:cNvPr id="8" name="Прямая соединительная линия 7"/>
            <p:cNvCxnSpPr>
              <a:stCxn id="4" idx="2"/>
            </p:cNvCxnSpPr>
            <p:nvPr/>
          </p:nvCxnSpPr>
          <p:spPr>
            <a:xfrm>
              <a:off x="4211960" y="1124744"/>
              <a:ext cx="0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547664" y="1628800"/>
              <a:ext cx="5328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547664" y="162880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876256" y="162880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483269" y="3433014"/>
              <a:ext cx="648072" cy="2016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/>
                <a:t>Зараження</a:t>
              </a:r>
              <a:endParaRPr lang="ru-RU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267744" y="3429000"/>
              <a:ext cx="648072" cy="2016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/>
                <a:t>Наслідування</a:t>
              </a:r>
              <a:endParaRPr lang="ru-RU" b="1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72000" y="3433014"/>
              <a:ext cx="648072" cy="2016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/>
                <a:t>Переконання</a:t>
              </a:r>
              <a:endParaRPr lang="ru-RU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08104" y="3421716"/>
              <a:ext cx="648072" cy="2016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/>
                <a:t>Прохання</a:t>
              </a:r>
              <a:endParaRPr lang="ru-RU" b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421484" y="3449213"/>
              <a:ext cx="648072" cy="2016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/>
                <a:t>Загрози</a:t>
              </a:r>
              <a:endParaRPr lang="ru-RU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213573" y="3440615"/>
              <a:ext cx="648072" cy="2016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 smtClean="0"/>
                <a:t>Підкуп</a:t>
              </a:r>
              <a:endParaRPr lang="ru-RU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173264" y="3440615"/>
              <a:ext cx="648072" cy="20344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 err="1" smtClean="0"/>
                <a:t>Накази</a:t>
              </a:r>
              <a:endParaRPr lang="ru-RU" b="1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707904" y="3429000"/>
              <a:ext cx="670489" cy="2016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/>
                <a:t>Навіювання</a:t>
              </a:r>
              <a:endParaRPr lang="ru-RU" b="1" dirty="0"/>
            </a:p>
          </p:txBody>
        </p:sp>
        <p:cxnSp>
          <p:nvCxnSpPr>
            <p:cNvPr id="3" name="Прямая соединительная линия 2"/>
            <p:cNvCxnSpPr>
              <a:stCxn id="5" idx="2"/>
            </p:cNvCxnSpPr>
            <p:nvPr/>
          </p:nvCxnSpPr>
          <p:spPr>
            <a:xfrm>
              <a:off x="1691680" y="2924944"/>
              <a:ext cx="0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755576" y="3140968"/>
              <a:ext cx="18362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19" idx="0"/>
            </p:cNvCxnSpPr>
            <p:nvPr/>
          </p:nvCxnSpPr>
          <p:spPr>
            <a:xfrm>
              <a:off x="2591780" y="3140968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55576" y="3140968"/>
              <a:ext cx="0" cy="2920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139952" y="3140968"/>
              <a:ext cx="43573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139952" y="3140968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endCxn id="24" idx="0"/>
            </p:cNvCxnSpPr>
            <p:nvPr/>
          </p:nvCxnSpPr>
          <p:spPr>
            <a:xfrm>
              <a:off x="8497300" y="3140968"/>
              <a:ext cx="0" cy="2996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860032" y="3140968"/>
              <a:ext cx="0" cy="2807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796136" y="3140968"/>
              <a:ext cx="0" cy="2807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endCxn id="22" idx="0"/>
            </p:cNvCxnSpPr>
            <p:nvPr/>
          </p:nvCxnSpPr>
          <p:spPr>
            <a:xfrm>
              <a:off x="6745520" y="3157167"/>
              <a:ext cx="0" cy="2920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endCxn id="23" idx="0"/>
            </p:cNvCxnSpPr>
            <p:nvPr/>
          </p:nvCxnSpPr>
          <p:spPr>
            <a:xfrm>
              <a:off x="7537609" y="3140968"/>
              <a:ext cx="0" cy="2996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stCxn id="6" idx="2"/>
            </p:cNvCxnSpPr>
            <p:nvPr/>
          </p:nvCxnSpPr>
          <p:spPr>
            <a:xfrm>
              <a:off x="6336196" y="2927609"/>
              <a:ext cx="0" cy="2133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48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6048672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 smtClean="0"/>
              <a:t>Наслідування - </a:t>
            </a:r>
            <a:r>
              <a:rPr lang="uk-UA" dirty="0" smtClean="0"/>
              <a:t>це засвоєння дій, вчинків, манери поведінки і навіть способу мислення інших осіб, спосіб запозичення того кращого, що є в інших.</a:t>
            </a:r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i="1" dirty="0" smtClean="0"/>
              <a:t>Навіювання - </a:t>
            </a:r>
            <a:r>
              <a:rPr lang="uk-UA" dirty="0" smtClean="0"/>
              <a:t>це вплив, заснований на некритичному сприйнятті того, що навіювання як спосіб впливу на підлеглих є бездоказовим і неаргументованим.</a:t>
            </a:r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i="1" dirty="0" smtClean="0"/>
              <a:t>Переконання - </a:t>
            </a:r>
            <a:r>
              <a:rPr lang="uk-UA" dirty="0" smtClean="0"/>
              <a:t>ефективна передача своєї точки зору. Керівник, який впливає шляхом переконання, не говорить виконавцю, що треба робити, - він "продає" підлеглому те, що потрібно зробити.</a:t>
            </a:r>
            <a:endParaRPr lang="uk-UA" dirty="0"/>
          </a:p>
        </p:txBody>
      </p:sp>
      <p:pic>
        <p:nvPicPr>
          <p:cNvPr id="2050" name="Picture 2" descr="C:\Users\Admin\Desktop\9poDw73-Y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17" y="44624"/>
            <a:ext cx="3048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23297_noi ngo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8803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215470"/>
            <a:ext cx="2738288" cy="26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408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Як ефективно використовувати вплив шляхом переконання?</a:t>
            </a:r>
          </a:p>
          <a:p>
            <a:pPr marL="0" indent="0">
              <a:buNone/>
            </a:pPr>
            <a:r>
              <a:rPr lang="uk-UA" dirty="0" smtClean="0"/>
              <a:t>1. </a:t>
            </a:r>
            <a:r>
              <a:rPr lang="uk-UA" sz="3000" dirty="0" smtClean="0"/>
              <a:t>Постарайтеся точно визначити потреби слухача і апелюйте до цих потреб.</a:t>
            </a:r>
          </a:p>
          <a:p>
            <a:pPr marL="0" indent="0">
              <a:buNone/>
            </a:pPr>
            <a:r>
              <a:rPr lang="uk-UA" sz="3000" dirty="0" smtClean="0"/>
              <a:t>2.Починайте розмову з такої думки, яка обов'язково припаде до душі слухачеві.</a:t>
            </a:r>
          </a:p>
          <a:p>
            <a:pPr marL="0" indent="0">
              <a:buNone/>
            </a:pPr>
            <a:r>
              <a:rPr lang="uk-UA" sz="3000" dirty="0" smtClean="0"/>
              <a:t>3.Постарайтесь створити образ, що викликає велику довіру і відчуття надійності.</a:t>
            </a:r>
          </a:p>
          <a:p>
            <a:pPr marL="0" indent="0">
              <a:buNone/>
            </a:pPr>
            <a:r>
              <a:rPr lang="uk-UA" sz="3000" dirty="0" smtClean="0"/>
              <a:t>4.Просіть трохи більше, ніж Вам насправді потрібно. 5.Говоріть відповідно до інтересів слухачів, а не  своїх власних.</a:t>
            </a:r>
          </a:p>
          <a:p>
            <a:pPr marL="0" indent="0">
              <a:buNone/>
            </a:pPr>
            <a:r>
              <a:rPr lang="uk-UA" sz="3000" dirty="0" smtClean="0"/>
              <a:t>6. Якщо висловлюєте кілька точок зору, постарайтеся викласти останні аргументи, бо, почуті останніми, вони мають найбільший шанс вплинути на аудиторію.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4830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 smtClean="0"/>
              <a:t>Прохання - </a:t>
            </a:r>
            <a:r>
              <a:rPr lang="uk-UA" dirty="0" smtClean="0"/>
              <a:t>спосіб впливу на підлеглого, заснований на добровільних, що спонукають, непримусових мотивах.</a:t>
            </a:r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i="1" dirty="0" smtClean="0"/>
              <a:t>Загроза - </a:t>
            </a:r>
            <a:r>
              <a:rPr lang="uk-UA" dirty="0" smtClean="0"/>
              <a:t>залякування, обіцянка заподіяти підлеглому зло.</a:t>
            </a:r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i="1" dirty="0" smtClean="0"/>
              <a:t>Підкуп - </a:t>
            </a:r>
            <a:r>
              <a:rPr lang="uk-UA" dirty="0" smtClean="0"/>
              <a:t>схиляння на свій бік, розташування в свою користь підлеглого будь-якими засобами</a:t>
            </a:r>
            <a:r>
              <a:rPr lang="uk-UA" b="1" i="1" dirty="0" smtClean="0"/>
              <a:t>.</a:t>
            </a:r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i="1" dirty="0" smtClean="0"/>
              <a:t>Наказ - </a:t>
            </a:r>
            <a:r>
              <a:rPr lang="uk-UA" dirty="0" smtClean="0"/>
              <a:t>офіційне розпорядження владних органів.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97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           Прийоми позитивного впливу на підлеглих.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1. "Придушення" </a:t>
            </a:r>
            <a:r>
              <a:rPr lang="uk-UA" dirty="0" smtClean="0"/>
              <a:t>співрозмовника витримкою і спокоєм.</a:t>
            </a:r>
          </a:p>
          <a:p>
            <a:pPr marL="0" indent="0">
              <a:buNone/>
            </a:pPr>
            <a:r>
              <a:rPr lang="uk-UA" dirty="0" smtClean="0"/>
              <a:t>Не втрачайте душевної рівноваги через дрібниці. ( "Не дозволяйте мусі вибити вас із сідла." Д. Карнегі.)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2. Концентрована увага на одному з підлеглих.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3. "Насильство" над власною думкою. </a:t>
            </a:r>
            <a:r>
              <a:rPr lang="uk-UA" dirty="0" smtClean="0"/>
              <a:t>Примусьте себе в підпорядкованому, якого Ви чомусь недолюблюєте або навіть терпіти не можете, знайти якісь позитивні якості.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4. Несподіване рішення.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5. Авансована похвала.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6. "Поставте себе на моє місце".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71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924944"/>
            <a:ext cx="7193903" cy="374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Авторитет і два його статуси:</a:t>
            </a:r>
          </a:p>
          <a:p>
            <a:r>
              <a:rPr lang="uk-UA" sz="2800" b="1" dirty="0" smtClean="0"/>
              <a:t>офіційний і реальний</a:t>
            </a:r>
          </a:p>
          <a:p>
            <a:r>
              <a:rPr lang="uk-UA" sz="2800" b="1" dirty="0" smtClean="0"/>
              <a:t>Авторитет</a:t>
            </a:r>
            <a:r>
              <a:rPr lang="uk-UA" sz="2800" dirty="0" smtClean="0"/>
              <a:t> - заслужена довіра, яким користується керівник у підлеглих, вищого керівництва та колег по роботі.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62846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Питання для контролю: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1</a:t>
            </a:r>
            <a:r>
              <a:rPr lang="uk-UA" dirty="0" smtClean="0"/>
              <a:t>. На конкретних прикладах покажіть застосування менеджером різних методів управління і стилів керівництва. Виявіть випадки, коли стиль керівництва стримує розвиток і вступає в протиріччя з методами управління.</a:t>
            </a:r>
          </a:p>
          <a:p>
            <a:pPr marL="0" indent="0">
              <a:buNone/>
            </a:pPr>
            <a:r>
              <a:rPr lang="uk-UA" dirty="0" smtClean="0"/>
              <a:t>2. Спробуйте визначити стиль керівництва відомого Вам менеджера (авторитарний, демократичний чи ліберальний). Дайте Ваші пояснення.</a:t>
            </a:r>
          </a:p>
          <a:p>
            <a:pPr marL="0" indent="0">
              <a:buNone/>
            </a:pPr>
            <a:r>
              <a:rPr lang="uk-UA" dirty="0" smtClean="0"/>
              <a:t>3. Як Ви розумієте стиль керівництва?</a:t>
            </a:r>
          </a:p>
          <a:p>
            <a:pPr marL="0" indent="0">
              <a:buNone/>
            </a:pPr>
            <a:r>
              <a:rPr lang="uk-UA" dirty="0" smtClean="0"/>
              <a:t>4. Виявіть подібності та відмінності в стилі і методах керівництва.</a:t>
            </a:r>
          </a:p>
          <a:p>
            <a:pPr marL="0" indent="0">
              <a:buNone/>
            </a:pPr>
            <a:r>
              <a:rPr lang="uk-UA" dirty="0" smtClean="0"/>
              <a:t>5. Чому стиль керівництва - явище суворо індивідуальне?</a:t>
            </a:r>
          </a:p>
          <a:p>
            <a:pPr marL="0" indent="0">
              <a:buNone/>
            </a:pPr>
            <a:r>
              <a:rPr lang="uk-UA" dirty="0" smtClean="0"/>
              <a:t>6. Дайте характеристику авторитарного стилю керівництва.</a:t>
            </a:r>
          </a:p>
          <a:p>
            <a:pPr marL="0" indent="0">
              <a:buNone/>
            </a:pPr>
            <a:r>
              <a:rPr lang="uk-UA" dirty="0" smtClean="0"/>
              <a:t>7. Опишіть особливості демократичного і ліберального стилів.</a:t>
            </a:r>
          </a:p>
          <a:p>
            <a:pPr marL="0" indent="0">
              <a:buNone/>
            </a:pPr>
            <a:r>
              <a:rPr lang="uk-UA" dirty="0" smtClean="0"/>
              <a:t> 8. Чому стиль, орієнтований на людину, не завжди виявляється ефективним?</a:t>
            </a:r>
          </a:p>
          <a:p>
            <a:pPr marL="0" indent="0">
              <a:buNone/>
            </a:pPr>
            <a:r>
              <a:rPr lang="uk-UA" dirty="0" smtClean="0"/>
              <a:t>9. Чому один і той же стиль керівництва не підходить для всіх організацій?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1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807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Тести.</a:t>
            </a:r>
          </a:p>
          <a:p>
            <a:pPr marL="0" indent="0" algn="ctr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1. Що не властиво авторитарному стилю управління: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централізація влади в руках одного керівника;</a:t>
            </a:r>
          </a:p>
          <a:p>
            <a:pPr marL="0" indent="0">
              <a:buNone/>
            </a:pPr>
            <a:r>
              <a:rPr lang="uk-UA" dirty="0" smtClean="0"/>
              <a:t>б) ставка на адміністрування;</a:t>
            </a:r>
          </a:p>
          <a:p>
            <a:pPr marL="0" indent="0">
              <a:buNone/>
            </a:pPr>
            <a:r>
              <a:rPr lang="uk-UA" dirty="0" smtClean="0"/>
              <a:t>в) безініціативність;</a:t>
            </a:r>
          </a:p>
          <a:p>
            <a:pPr marL="0" indent="0">
              <a:buNone/>
            </a:pPr>
            <a:r>
              <a:rPr lang="uk-UA" dirty="0" smtClean="0"/>
              <a:t>г) більшість рішень приймається колегіально;</a:t>
            </a:r>
          </a:p>
          <a:p>
            <a:pPr marL="0" indent="0">
              <a:buNone/>
            </a:pPr>
            <a:r>
              <a:rPr lang="uk-UA" dirty="0" smtClean="0"/>
              <a:t>д) правильне реагування на критику.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2. Що не властиво демократичному стилю управління: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централізація влади в руках одного керівника;</a:t>
            </a:r>
          </a:p>
          <a:p>
            <a:pPr marL="0" indent="0">
              <a:buNone/>
            </a:pPr>
            <a:r>
              <a:rPr lang="uk-UA" dirty="0" smtClean="0"/>
              <a:t>б) ставка на адміністрування;</a:t>
            </a:r>
          </a:p>
          <a:p>
            <a:pPr marL="0" indent="0">
              <a:buNone/>
            </a:pPr>
            <a:r>
              <a:rPr lang="uk-UA" dirty="0" smtClean="0"/>
              <a:t>в) безініціативність;</a:t>
            </a:r>
          </a:p>
          <a:p>
            <a:pPr marL="0" indent="0">
              <a:buNone/>
            </a:pPr>
            <a:r>
              <a:rPr lang="uk-UA" dirty="0" smtClean="0"/>
              <a:t>г) більшість рішень приймається колегіально;</a:t>
            </a:r>
          </a:p>
          <a:p>
            <a:pPr marL="0" indent="0">
              <a:buNone/>
            </a:pPr>
            <a:r>
              <a:rPr lang="uk-UA" dirty="0" smtClean="0"/>
              <a:t>д) правильне реагування на критику.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86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3. Що не властиво ліберальному стилю управління: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централізація влади в руках одного керівника;</a:t>
            </a:r>
          </a:p>
          <a:p>
            <a:pPr marL="0" indent="0">
              <a:buNone/>
            </a:pPr>
            <a:r>
              <a:rPr lang="uk-UA" dirty="0" smtClean="0"/>
              <a:t>б) ставка на адміністрування;</a:t>
            </a:r>
          </a:p>
          <a:p>
            <a:pPr marL="0" indent="0">
              <a:buNone/>
            </a:pPr>
            <a:r>
              <a:rPr lang="uk-UA" dirty="0" smtClean="0"/>
              <a:t>в) безініціативність;</a:t>
            </a:r>
          </a:p>
          <a:p>
            <a:pPr marL="0" indent="0">
              <a:buNone/>
            </a:pPr>
            <a:r>
              <a:rPr lang="uk-UA" dirty="0" smtClean="0"/>
              <a:t>г) при виконанні управлінських функцій пасивний;</a:t>
            </a:r>
          </a:p>
          <a:p>
            <a:pPr marL="0" indent="0">
              <a:buNone/>
            </a:pPr>
            <a:r>
              <a:rPr lang="uk-UA" dirty="0" smtClean="0"/>
              <a:t>д) боязнь конфліктів.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4. Поведінка одного індивіда, яка вносить зміну в поведінку іншого - це:</a:t>
            </a:r>
          </a:p>
          <a:p>
            <a:pPr marL="0" indent="0">
              <a:buNone/>
            </a:pPr>
            <a:r>
              <a:rPr lang="uk-UA" dirty="0" smtClean="0"/>
              <a:t>а) наслідування;</a:t>
            </a:r>
          </a:p>
          <a:p>
            <a:pPr marL="0" indent="0">
              <a:buNone/>
            </a:pPr>
            <a:r>
              <a:rPr lang="uk-UA" dirty="0" smtClean="0"/>
              <a:t>б) вплив;</a:t>
            </a:r>
          </a:p>
          <a:p>
            <a:pPr marL="0" indent="0">
              <a:buNone/>
            </a:pPr>
            <a:r>
              <a:rPr lang="uk-UA" dirty="0" smtClean="0"/>
              <a:t>в) зараження;</a:t>
            </a:r>
          </a:p>
          <a:p>
            <a:pPr marL="0" indent="0">
              <a:buNone/>
            </a:pPr>
            <a:r>
              <a:rPr lang="uk-UA" dirty="0" smtClean="0"/>
              <a:t>г) навіювання;</a:t>
            </a:r>
          </a:p>
          <a:p>
            <a:pPr marL="0" indent="0">
              <a:buNone/>
            </a:pPr>
            <a:r>
              <a:rPr lang="uk-UA" dirty="0" smtClean="0"/>
              <a:t>д) переконання.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8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5. Автоматична, неусвідомлена передача емоційного стану однієї людини іншій - це: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наслідування;</a:t>
            </a:r>
          </a:p>
          <a:p>
            <a:pPr marL="0" indent="0">
              <a:buNone/>
            </a:pPr>
            <a:r>
              <a:rPr lang="uk-UA" dirty="0" smtClean="0"/>
              <a:t>б) вплив;</a:t>
            </a:r>
          </a:p>
          <a:p>
            <a:pPr marL="0" indent="0">
              <a:buNone/>
            </a:pPr>
            <a:r>
              <a:rPr lang="uk-UA" dirty="0" smtClean="0"/>
              <a:t>в) зараження;</a:t>
            </a:r>
          </a:p>
          <a:p>
            <a:pPr marL="0" indent="0">
              <a:buNone/>
            </a:pPr>
            <a:r>
              <a:rPr lang="uk-UA" dirty="0" smtClean="0"/>
              <a:t>г) навіювання;</a:t>
            </a:r>
          </a:p>
          <a:p>
            <a:pPr marL="0" indent="0">
              <a:buNone/>
            </a:pPr>
            <a:r>
              <a:rPr lang="uk-UA" dirty="0" smtClean="0"/>
              <a:t>д) переконання.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6. Засвоєння дій, вчинків, манери поведінки і способу мислення інших осіб - це: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наслідування;</a:t>
            </a:r>
          </a:p>
          <a:p>
            <a:pPr marL="0" indent="0">
              <a:buNone/>
            </a:pPr>
            <a:r>
              <a:rPr lang="uk-UA" dirty="0" smtClean="0"/>
              <a:t>б) вплив;</a:t>
            </a:r>
          </a:p>
          <a:p>
            <a:pPr marL="0" indent="0">
              <a:buNone/>
            </a:pPr>
            <a:r>
              <a:rPr lang="uk-UA" dirty="0" smtClean="0"/>
              <a:t>в) зараження;</a:t>
            </a:r>
          </a:p>
          <a:p>
            <a:pPr marL="0" indent="0">
              <a:buNone/>
            </a:pPr>
            <a:r>
              <a:rPr lang="uk-UA" dirty="0" smtClean="0"/>
              <a:t>г) навіювання;</a:t>
            </a:r>
          </a:p>
          <a:p>
            <a:pPr marL="0" indent="0">
              <a:buNone/>
            </a:pPr>
            <a:r>
              <a:rPr lang="uk-UA" dirty="0" smtClean="0"/>
              <a:t>д) переконання.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68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7. Ефективна передача своєї точки зору - це: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наслідування;</a:t>
            </a:r>
          </a:p>
          <a:p>
            <a:pPr marL="0" indent="0">
              <a:buNone/>
            </a:pPr>
            <a:r>
              <a:rPr lang="uk-UA" dirty="0" smtClean="0"/>
              <a:t>б) вплив;</a:t>
            </a:r>
          </a:p>
          <a:p>
            <a:pPr marL="0" indent="0">
              <a:buNone/>
            </a:pPr>
            <a:r>
              <a:rPr lang="uk-UA" dirty="0" smtClean="0"/>
              <a:t>в) зараження;</a:t>
            </a:r>
          </a:p>
          <a:p>
            <a:pPr marL="0" indent="0">
              <a:buNone/>
            </a:pPr>
            <a:r>
              <a:rPr lang="uk-UA" dirty="0" smtClean="0"/>
              <a:t>г) навіювання;</a:t>
            </a:r>
          </a:p>
          <a:p>
            <a:pPr marL="0" indent="0">
              <a:buNone/>
            </a:pPr>
            <a:r>
              <a:rPr lang="uk-UA" dirty="0" smtClean="0"/>
              <a:t>д) переконання.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8. Вплив, заснований на некритичному сприйнятті, який досягається за рахунок особистих якостей менеджера - це: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наслідування;</a:t>
            </a:r>
          </a:p>
          <a:p>
            <a:pPr marL="0" indent="0">
              <a:buNone/>
            </a:pPr>
            <a:r>
              <a:rPr lang="uk-UA" dirty="0" smtClean="0"/>
              <a:t>б) вплив;</a:t>
            </a:r>
          </a:p>
          <a:p>
            <a:pPr marL="0" indent="0">
              <a:buNone/>
            </a:pPr>
            <a:r>
              <a:rPr lang="uk-UA" dirty="0" smtClean="0"/>
              <a:t>в) зараження;</a:t>
            </a:r>
          </a:p>
          <a:p>
            <a:pPr marL="0" indent="0">
              <a:buNone/>
            </a:pPr>
            <a:r>
              <a:rPr lang="uk-UA" dirty="0" smtClean="0"/>
              <a:t>г) навіювання;</a:t>
            </a:r>
          </a:p>
          <a:p>
            <a:pPr marL="0" indent="0">
              <a:buNone/>
            </a:pPr>
            <a:r>
              <a:rPr lang="uk-UA" dirty="0" smtClean="0"/>
              <a:t>д) переконання.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29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9. Влада,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прагнення</a:t>
            </a:r>
            <a:r>
              <a:rPr lang="ru-RU" dirty="0"/>
              <a:t> людей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потреби - </a:t>
            </a:r>
            <a:r>
              <a:rPr lang="ru-RU" dirty="0" err="1"/>
              <a:t>це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влада</a:t>
            </a:r>
            <a:r>
              <a:rPr lang="ru-RU" dirty="0"/>
              <a:t> примусу;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законна </a:t>
            </a:r>
            <a:r>
              <a:rPr lang="ru-RU" dirty="0" err="1"/>
              <a:t>влада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г) </a:t>
            </a:r>
            <a:r>
              <a:rPr lang="ru-RU" dirty="0" err="1"/>
              <a:t>харизматична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д) </a:t>
            </a:r>
            <a:r>
              <a:rPr lang="ru-RU" dirty="0" err="1"/>
              <a:t>експертна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10. Влада,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знання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влада</a:t>
            </a:r>
            <a:r>
              <a:rPr lang="ru-RU" dirty="0"/>
              <a:t> примусу;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законна </a:t>
            </a:r>
            <a:r>
              <a:rPr lang="ru-RU" dirty="0" err="1"/>
              <a:t>влада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г) </a:t>
            </a:r>
            <a:r>
              <a:rPr lang="ru-RU" dirty="0" err="1"/>
              <a:t>харизматична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д) </a:t>
            </a:r>
            <a:r>
              <a:rPr lang="ru-RU" dirty="0" err="1"/>
              <a:t>експертна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2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11.Власть, заснована на переконанні підлеглих у праві керівника віддавати накази, розподіляти обов'язки для виконання - це: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влада примусу;</a:t>
            </a:r>
          </a:p>
          <a:p>
            <a:pPr marL="0" indent="0">
              <a:buNone/>
            </a:pPr>
            <a:r>
              <a:rPr lang="uk-UA" dirty="0" smtClean="0"/>
              <a:t>б) влада винагороди;</a:t>
            </a:r>
          </a:p>
          <a:p>
            <a:pPr marL="0" indent="0">
              <a:buNone/>
            </a:pPr>
            <a:r>
              <a:rPr lang="uk-UA" dirty="0" smtClean="0"/>
              <a:t>в) законна влада;</a:t>
            </a:r>
          </a:p>
          <a:p>
            <a:pPr marL="0" indent="0">
              <a:buNone/>
            </a:pPr>
            <a:r>
              <a:rPr lang="uk-UA" dirty="0" smtClean="0"/>
              <a:t>г) харизматична влада;</a:t>
            </a:r>
          </a:p>
          <a:p>
            <a:pPr marL="0" indent="0">
              <a:buNone/>
            </a:pPr>
            <a:r>
              <a:rPr lang="uk-UA" dirty="0" smtClean="0"/>
              <a:t>д) експертна влада.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12.Власть, заснована на силі особистих якостей або професійних здібностях людини: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влада примусу;</a:t>
            </a:r>
          </a:p>
          <a:p>
            <a:pPr marL="0" indent="0">
              <a:buNone/>
            </a:pPr>
            <a:r>
              <a:rPr lang="uk-UA" dirty="0" smtClean="0"/>
              <a:t>б) влада винагороди;</a:t>
            </a:r>
          </a:p>
          <a:p>
            <a:pPr marL="0" indent="0">
              <a:buNone/>
            </a:pPr>
            <a:r>
              <a:rPr lang="uk-UA" dirty="0" smtClean="0"/>
              <a:t>в) законна влада;</a:t>
            </a:r>
          </a:p>
          <a:p>
            <a:pPr marL="0" indent="0">
              <a:buNone/>
            </a:pPr>
            <a:r>
              <a:rPr lang="uk-UA" dirty="0" smtClean="0"/>
              <a:t>г) харизматична влада;</a:t>
            </a:r>
          </a:p>
          <a:p>
            <a:pPr marL="0" indent="0">
              <a:buNone/>
            </a:pPr>
            <a:r>
              <a:rPr lang="uk-UA" dirty="0" smtClean="0"/>
              <a:t>д) експертна влада.</a:t>
            </a:r>
          </a:p>
          <a:p>
            <a:pPr marL="0" indent="0">
              <a:buNone/>
            </a:pPr>
            <a:r>
              <a:rPr lang="uk-UA" dirty="0" smtClean="0"/>
              <a:t>в) законна влада;</a:t>
            </a:r>
          </a:p>
          <a:p>
            <a:pPr marL="0" indent="0">
              <a:buNone/>
            </a:pPr>
            <a:r>
              <a:rPr lang="uk-UA" dirty="0" smtClean="0"/>
              <a:t>г) харизматична влада;</a:t>
            </a:r>
          </a:p>
          <a:p>
            <a:pPr marL="0" indent="0">
              <a:buNone/>
            </a:pPr>
            <a:r>
              <a:rPr lang="uk-UA" dirty="0" smtClean="0"/>
              <a:t>д) експертна влада.</a:t>
            </a:r>
          </a:p>
          <a:p>
            <a:pPr marL="0" indent="0">
              <a:buNone/>
            </a:pPr>
            <a:r>
              <a:rPr lang="uk-UA" dirty="0" smtClean="0"/>
              <a:t> 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89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13. Влада, заснована на побоюванні підлеглих втратити роботу, посаду, премію, повагу, захищеність: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а) влада примусу;</a:t>
            </a:r>
          </a:p>
          <a:p>
            <a:pPr marL="0" indent="0">
              <a:buNone/>
            </a:pPr>
            <a:r>
              <a:rPr lang="uk-UA" dirty="0" smtClean="0"/>
              <a:t>б) влада винагороди;</a:t>
            </a:r>
          </a:p>
          <a:p>
            <a:pPr marL="0" indent="0">
              <a:buNone/>
            </a:pPr>
            <a:r>
              <a:rPr lang="uk-UA" dirty="0" smtClean="0"/>
              <a:t>в) законна влада;</a:t>
            </a:r>
          </a:p>
          <a:p>
            <a:pPr marL="0" indent="0">
              <a:buNone/>
            </a:pPr>
            <a:r>
              <a:rPr lang="uk-UA" dirty="0" smtClean="0"/>
              <a:t>г) харизматична влада;</a:t>
            </a:r>
          </a:p>
          <a:p>
            <a:pPr marL="0" indent="0">
              <a:buNone/>
            </a:pPr>
            <a:r>
              <a:rPr lang="uk-UA" dirty="0" smtClean="0"/>
              <a:t>д) експертна влада.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38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Ключ до тестів: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1в, г, д; 2а,б,в; 3а,б; 4б; 5в;  6а; 7д; 8г, 9б; 10д; 11в; 12г; 13а.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Ключ </a:t>
            </a:r>
            <a:r>
              <a:rPr lang="ru-RU" b="1" dirty="0" smtClean="0"/>
              <a:t>до тестів за варіантам</a:t>
            </a:r>
            <a:r>
              <a:rPr lang="ru-RU" b="1" dirty="0" smtClean="0"/>
              <a:t>и: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 вариант: 1в,г,д; 2в; 3б; 4а; 5в.</a:t>
            </a:r>
          </a:p>
          <a:p>
            <a:pPr marL="0" indent="0">
              <a:buNone/>
            </a:pPr>
            <a:r>
              <a:rPr lang="ru-RU" dirty="0"/>
              <a:t>2 вариант: 1а; б, в; 2а; 3д; 4г; 5г.</a:t>
            </a:r>
          </a:p>
          <a:p>
            <a:pPr marL="0" indent="0">
              <a:buNone/>
            </a:pPr>
            <a:r>
              <a:rPr lang="ru-RU" dirty="0"/>
              <a:t>3 вариант: 1а,б; 2д; 3в; 4б; 5а.</a:t>
            </a:r>
          </a:p>
          <a:p>
            <a:pPr marL="0" indent="0">
              <a:buNone/>
            </a:pPr>
            <a:r>
              <a:rPr lang="ru-RU" dirty="0"/>
              <a:t>4 вариант: 1б; 2г; 3г; 4д; 5в, г, 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4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Розрізняють два джерела (статусу) авторитету:</a:t>
            </a:r>
          </a:p>
          <a:p>
            <a:pPr marL="0" indent="0">
              <a:buNone/>
            </a:pPr>
            <a:r>
              <a:rPr lang="uk-UA" b="1" dirty="0" smtClean="0"/>
              <a:t>офіційний</a:t>
            </a:r>
            <a:r>
              <a:rPr lang="uk-UA" dirty="0" smtClean="0"/>
              <a:t>, який визначається займаною посадою (посадовий статус);</a:t>
            </a:r>
          </a:p>
          <a:p>
            <a:pPr marL="0" indent="0">
              <a:buNone/>
            </a:pPr>
            <a:r>
              <a:rPr lang="uk-UA" b="1" dirty="0" smtClean="0"/>
              <a:t>реальний</a:t>
            </a:r>
            <a:r>
              <a:rPr lang="uk-UA" dirty="0" smtClean="0"/>
              <a:t> авторитет - фактичний вплив, реальна довіра і повага (суб'єктивний статус).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002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532859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/>
              <a:t>Різновиди псевдоавторитета.</a:t>
            </a:r>
          </a:p>
          <a:p>
            <a:pPr marL="0" indent="0" algn="ctr">
              <a:buNone/>
            </a:pPr>
            <a:endParaRPr lang="uk-UA" sz="3600" b="1" dirty="0" smtClean="0"/>
          </a:p>
          <a:p>
            <a:pPr marL="0" indent="0" algn="ctr">
              <a:buNone/>
            </a:pPr>
            <a:r>
              <a:rPr lang="uk-UA" sz="3600" dirty="0" smtClean="0"/>
              <a:t>А.С.Макаренко виділяв такі різновиди псевдоавторитета</a:t>
            </a:r>
            <a:r>
              <a:rPr lang="uk-UA" sz="3600" b="1" dirty="0" smtClean="0"/>
              <a:t>:</a:t>
            </a:r>
            <a:endParaRPr lang="uk-UA" dirty="0"/>
          </a:p>
        </p:txBody>
      </p:sp>
      <p:pic>
        <p:nvPicPr>
          <p:cNvPr id="4" name="Picture 2" descr="C:\Users\Admin\Desktop\080312010515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124744"/>
            <a:ext cx="2939788" cy="4207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56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/>
              <a:t>авторитет відстані </a:t>
            </a:r>
            <a:r>
              <a:rPr lang="uk-UA" dirty="0" smtClean="0"/>
              <a:t>- керівник вважає, що його авторитет зростає, якщо він "далі" від підлеглих і тримається з ними офіційно;</a:t>
            </a:r>
          </a:p>
          <a:p>
            <a:r>
              <a:rPr lang="uk-UA" b="1" i="1" dirty="0" smtClean="0"/>
              <a:t>авторитет доброти </a:t>
            </a:r>
            <a:r>
              <a:rPr lang="uk-UA" dirty="0" smtClean="0"/>
              <a:t>- "завжди бути добрим" - такий девіз даного керівника;</a:t>
            </a:r>
          </a:p>
          <a:p>
            <a:r>
              <a:rPr lang="uk-UA" b="1" i="1" dirty="0" smtClean="0"/>
              <a:t>авторитет педантизму </a:t>
            </a:r>
            <a:r>
              <a:rPr lang="uk-UA" dirty="0" smtClean="0"/>
              <a:t>- в цьому випадку менеджер вдається до дріб'язкової опіки і жорстко визначає всі стадії виконання завдання підлеглими, тим самим, сковуючи їх творчість та ініціативу;</a:t>
            </a:r>
          </a:p>
          <a:p>
            <a:r>
              <a:rPr lang="uk-UA" b="1" i="1" dirty="0" smtClean="0"/>
              <a:t>авторитет чванства </a:t>
            </a:r>
            <a:r>
              <a:rPr lang="uk-UA" dirty="0" smtClean="0"/>
              <a:t>- керівник зарозумілий, пишається і намагається всюди підкреслити свої колишні або уявні нинішні заслуги;</a:t>
            </a:r>
          </a:p>
          <a:p>
            <a:r>
              <a:rPr lang="uk-UA" b="1" i="1" dirty="0" smtClean="0"/>
              <a:t>авторитет придушення </a:t>
            </a:r>
            <a:r>
              <a:rPr lang="uk-UA" dirty="0" smtClean="0"/>
              <a:t>- менеджер вдається до погроз, сіє страх серед підлеглих.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904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424936" cy="40557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Поняття «стиль управління".</a:t>
            </a:r>
          </a:p>
          <a:p>
            <a:pPr marL="0" indent="0" algn="ctr">
              <a:buNone/>
            </a:pPr>
            <a:r>
              <a:rPr lang="uk-UA" b="1" dirty="0" smtClean="0"/>
              <a:t>Стилі управління.</a:t>
            </a:r>
          </a:p>
          <a:p>
            <a:pPr marL="0" indent="0">
              <a:buNone/>
            </a:pPr>
            <a:r>
              <a:rPr lang="uk-UA" dirty="0" smtClean="0"/>
              <a:t>Слово "</a:t>
            </a:r>
            <a:r>
              <a:rPr lang="uk-UA" b="1" i="1" dirty="0" smtClean="0"/>
              <a:t>стиль</a:t>
            </a:r>
            <a:r>
              <a:rPr lang="uk-UA" dirty="0" smtClean="0"/>
              <a:t>" грецького походження. Спочатку воно означало стрижень для письма на восковій дошці, а пізніше вживалося в значенні "почерк". Звідси можна вважати, що стиль керівництва - це свого роду "почерк" в діях менеджера.</a:t>
            </a:r>
            <a:endParaRPr lang="uk-UA" dirty="0"/>
          </a:p>
        </p:txBody>
      </p:sp>
      <p:pic>
        <p:nvPicPr>
          <p:cNvPr id="2050" name="Picture 2" descr="C:\Users\Admin\Desktop\2109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327128" cy="26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/>
              <a:t>Стиль керівництва </a:t>
            </a:r>
            <a:r>
              <a:rPr lang="uk-UA" b="1" dirty="0" smtClean="0"/>
              <a:t>- </a:t>
            </a:r>
            <a:r>
              <a:rPr lang="uk-UA" dirty="0" smtClean="0"/>
              <a:t>відносно стійка система способів, методів і форм практичної діяльності менеджера.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Крім того, </a:t>
            </a:r>
            <a:r>
              <a:rPr lang="uk-UA" b="1" i="1" dirty="0" smtClean="0"/>
              <a:t>під стилем управління розуміють </a:t>
            </a:r>
            <a:r>
              <a:rPr lang="uk-UA" dirty="0" smtClean="0"/>
              <a:t>манеру і спосіб поведінки менеджера в процесі підготовки і реалізації управлінських рішень.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i="1" dirty="0" smtClean="0"/>
              <a:t>Стиль </a:t>
            </a:r>
            <a:r>
              <a:rPr lang="uk-UA" dirty="0" smtClean="0"/>
              <a:t>- це система постійно застосовуваних методів управління.</a:t>
            </a:r>
            <a:r>
              <a:rPr lang="uk-UA" dirty="0" smtClean="0"/>
              <a:t> 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77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Порівняльна характеристика авторитарного і демократичного стилів керівництва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66040"/>
              </p:ext>
            </p:extLst>
          </p:nvPr>
        </p:nvGraphicFramePr>
        <p:xfrm>
          <a:off x="971599" y="1628800"/>
          <a:ext cx="7272810" cy="4777308"/>
        </p:xfrm>
        <a:graphic>
          <a:graphicData uri="http://schemas.openxmlformats.org/drawingml/2006/table">
            <a:tbl>
              <a:tblPr/>
              <a:tblGrid>
                <a:gridCol w="237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210">
                <a:tc rowSpan="2">
                  <a:txBody>
                    <a:bodyPr/>
                    <a:lstStyle/>
                    <a:p>
                      <a:pPr marL="140335"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b="1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2477770" algn="l"/>
                        </a:tabLst>
                      </a:pPr>
                      <a:r>
                        <a:rPr lang="uk-UA" sz="1400" b="1" spc="-30" dirty="0" smtClean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="1" spc="-30" dirty="0" smtClean="0">
                          <a:effectLst/>
                          <a:latin typeface="Times New Roman"/>
                          <a:ea typeface="Times New Roman"/>
                        </a:rPr>
                        <a:t>арактеристика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b="1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2477770" algn="l"/>
                        </a:tabLst>
                      </a:pPr>
                      <a:r>
                        <a:rPr lang="ru-RU" sz="1400" b="1" spc="-30" dirty="0" smtClean="0">
                          <a:effectLst/>
                          <a:latin typeface="Times New Roman"/>
                        </a:rPr>
                        <a:t>Стиль керівник</a:t>
                      </a:r>
                      <a:endParaRPr lang="ru-RU" sz="1400" b="1" spc="-3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b="1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b="1" spc="-30" noProof="0" dirty="0" smtClean="0">
                          <a:effectLst/>
                          <a:latin typeface="Times New Roman"/>
                          <a:ea typeface="Times New Roman"/>
                        </a:rPr>
                        <a:t>Авторитарний</a:t>
                      </a:r>
                      <a:endParaRPr lang="uk-UA" sz="140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b="1" spc="-30" noProof="0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40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b="1" spc="-30" noProof="0" dirty="0" smtClean="0">
                          <a:effectLst/>
                          <a:latin typeface="Times New Roman"/>
                          <a:ea typeface="Times New Roman"/>
                        </a:rPr>
                        <a:t>(директивний)</a:t>
                      </a:r>
                      <a:endParaRPr lang="uk-UA" sz="140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b="1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b="1" spc="-30" noProof="0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40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b="1" spc="-30" noProof="0" dirty="0" smtClean="0">
                          <a:effectLst/>
                          <a:latin typeface="Times New Roman"/>
                          <a:ea typeface="Times New Roman"/>
                        </a:rPr>
                        <a:t>Демократичний</a:t>
                      </a:r>
                      <a:endParaRPr lang="uk-UA" sz="140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b="1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«Кредо», </a:t>
                      </a: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 принцип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Авторитет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Ступінь организованості</a:t>
                      </a: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Вид </a:t>
                      </a: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рішення</a:t>
                      </a: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Вид </a:t>
                      </a: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розпоряджень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Делегування повноважень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Вид </a:t>
                      </a: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контролю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Керівник - повелитель;</a:t>
                      </a: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керівник - підлеглий</a:t>
                      </a: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За посадою (формальний)</a:t>
                      </a: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Детальна організація виконання робіт</a:t>
                      </a: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одноосібні рішення</a:t>
                      </a: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Наказ</a:t>
                      </a: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Делегуються тільки виконавські завдання і відповідальність за них</a:t>
                      </a: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  <a:tabLst>
                          <a:tab pos="2477770" algn="l"/>
                        </a:tabLs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Контроль виконання</a:t>
                      </a:r>
                      <a:endParaRPr lang="uk-UA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Керівник - координатор;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Керівник - партнер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По роботі (реальний)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Гнучкі організаційні рамки виконання робіт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колегіальні рішення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Прохання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spc="-30" noProof="0" dirty="0" smtClean="0">
                          <a:effectLst/>
                          <a:latin typeface="Times New Roman"/>
                          <a:ea typeface="Times New Roman"/>
                        </a:rPr>
                        <a:t>Делегується спільне завдання і спільна відповідальність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spc="-3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spc="-3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/>
                          <a:ea typeface="Times New Roman"/>
                        </a:rPr>
                        <a:t>Контроль результату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8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1647</Words>
  <Application>Microsoft Office PowerPoint</Application>
  <PresentationFormat>Экран (4:3)</PresentationFormat>
  <Paragraphs>306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Times New Roman</vt:lpstr>
      <vt:lpstr>Wingdings</vt:lpstr>
      <vt:lpstr>Тема Office</vt:lpstr>
      <vt:lpstr>Авторитет керівника. Стилі управління.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Авторитет руководителя. Стиль управления.</dc:title>
  <dc:creator>Admin</dc:creator>
  <cp:lastModifiedBy>Пользователь Windows</cp:lastModifiedBy>
  <cp:revision>118</cp:revision>
  <dcterms:created xsi:type="dcterms:W3CDTF">2014-09-16T11:48:13Z</dcterms:created>
  <dcterms:modified xsi:type="dcterms:W3CDTF">2018-04-02T09:03:23Z</dcterms:modified>
</cp:coreProperties>
</file>